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1" r:id="rId2"/>
    <p:sldId id="286" r:id="rId3"/>
    <p:sldId id="287" r:id="rId4"/>
    <p:sldId id="288" r:id="rId5"/>
    <p:sldId id="257" r:id="rId6"/>
    <p:sldId id="261" r:id="rId7"/>
    <p:sldId id="282" r:id="rId8"/>
    <p:sldId id="283" r:id="rId9"/>
    <p:sldId id="258" r:id="rId10"/>
    <p:sldId id="279" r:id="rId11"/>
    <p:sldId id="260" r:id="rId12"/>
    <p:sldId id="278" r:id="rId13"/>
    <p:sldId id="262" r:id="rId14"/>
    <p:sldId id="266" r:id="rId15"/>
    <p:sldId id="274" r:id="rId16"/>
    <p:sldId id="267" r:id="rId17"/>
    <p:sldId id="264" r:id="rId18"/>
    <p:sldId id="265" r:id="rId19"/>
    <p:sldId id="277" r:id="rId20"/>
    <p:sldId id="269" r:id="rId21"/>
    <p:sldId id="276" r:id="rId22"/>
    <p:sldId id="280" r:id="rId23"/>
    <p:sldId id="27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35" autoAdjust="0"/>
    <p:restoredTop sz="94660"/>
  </p:normalViewPr>
  <p:slideViewPr>
    <p:cSldViewPr snapToGrid="0">
      <p:cViewPr varScale="1">
        <p:scale>
          <a:sx n="72" d="100"/>
          <a:sy n="72" d="100"/>
        </p:scale>
        <p:origin x="75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D9E85C-874E-4E27-93F0-65C9A1B1FC94}" type="datetimeFigureOut">
              <a:rPr lang="en-GB" smtClean="0"/>
              <a:t>08/07/2022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C62595-56B0-4869-84FE-3CC4C1A5391B}" type="slidenum">
              <a:rPr lang="en-GB" smtClean="0"/>
              <a:t>‹#›</a:t>
            </a:fld>
            <a:endParaRPr lang="en-GB"/>
          </a:p>
        </p:txBody>
      </p:sp>
    </p:spTree>
    <p:extLst>
      <p:ext uri="{BB962C8B-B14F-4D97-AF65-F5344CB8AC3E}">
        <p14:creationId xmlns:p14="http://schemas.microsoft.com/office/powerpoint/2010/main" val="2088691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C5A11B-B8B8-44F3-860C-35CF1D16E115}" type="slidenum">
              <a:rPr lang="en-GB" smtClean="0"/>
              <a:t>1</a:t>
            </a:fld>
            <a:endParaRPr lang="en-GB" dirty="0"/>
          </a:p>
        </p:txBody>
      </p:sp>
    </p:spTree>
    <p:extLst>
      <p:ext uri="{BB962C8B-B14F-4D97-AF65-F5344CB8AC3E}">
        <p14:creationId xmlns:p14="http://schemas.microsoft.com/office/powerpoint/2010/main" val="3545077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10B7E3B-FF2F-47C0-A671-5EDC66C5C442}" type="datetimeFigureOut">
              <a:rPr lang="en-GB" smtClean="0"/>
              <a:t>08/07/2022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BB100A-B4F5-4A3D-800C-B4EDB5F942F8}" type="slidenum">
              <a:rPr lang="en-GB" smtClean="0"/>
              <a:t>‹#›</a:t>
            </a:fld>
            <a:endParaRPr lang="en-GB"/>
          </a:p>
        </p:txBody>
      </p:sp>
    </p:spTree>
    <p:extLst>
      <p:ext uri="{BB962C8B-B14F-4D97-AF65-F5344CB8AC3E}">
        <p14:creationId xmlns:p14="http://schemas.microsoft.com/office/powerpoint/2010/main" val="2481964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0B7E3B-FF2F-47C0-A671-5EDC66C5C442}" type="datetimeFigureOut">
              <a:rPr lang="en-GB" smtClean="0"/>
              <a:t>08/07/2022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BB100A-B4F5-4A3D-800C-B4EDB5F942F8}" type="slidenum">
              <a:rPr lang="en-GB" smtClean="0"/>
              <a:t>‹#›</a:t>
            </a:fld>
            <a:endParaRPr lang="en-GB"/>
          </a:p>
        </p:txBody>
      </p:sp>
    </p:spTree>
    <p:extLst>
      <p:ext uri="{BB962C8B-B14F-4D97-AF65-F5344CB8AC3E}">
        <p14:creationId xmlns:p14="http://schemas.microsoft.com/office/powerpoint/2010/main" val="1204874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0B7E3B-FF2F-47C0-A671-5EDC66C5C442}" type="datetimeFigureOut">
              <a:rPr lang="en-GB" smtClean="0"/>
              <a:t>08/07/2022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BB100A-B4F5-4A3D-800C-B4EDB5F942F8}" type="slidenum">
              <a:rPr lang="en-GB" smtClean="0"/>
              <a:t>‹#›</a:t>
            </a:fld>
            <a:endParaRPr lang="en-GB"/>
          </a:p>
        </p:txBody>
      </p:sp>
    </p:spTree>
    <p:extLst>
      <p:ext uri="{BB962C8B-B14F-4D97-AF65-F5344CB8AC3E}">
        <p14:creationId xmlns:p14="http://schemas.microsoft.com/office/powerpoint/2010/main" val="288953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0B7E3B-FF2F-47C0-A671-5EDC66C5C442}" type="datetimeFigureOut">
              <a:rPr lang="en-GB" smtClean="0"/>
              <a:t>08/07/2022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BB100A-B4F5-4A3D-800C-B4EDB5F942F8}" type="slidenum">
              <a:rPr lang="en-GB" smtClean="0"/>
              <a:t>‹#›</a:t>
            </a:fld>
            <a:endParaRPr lang="en-GB"/>
          </a:p>
        </p:txBody>
      </p:sp>
    </p:spTree>
    <p:extLst>
      <p:ext uri="{BB962C8B-B14F-4D97-AF65-F5344CB8AC3E}">
        <p14:creationId xmlns:p14="http://schemas.microsoft.com/office/powerpoint/2010/main" val="1855902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0B7E3B-FF2F-47C0-A671-5EDC66C5C442}" type="datetimeFigureOut">
              <a:rPr lang="en-GB" smtClean="0"/>
              <a:t>08/07/2022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BB100A-B4F5-4A3D-800C-B4EDB5F942F8}" type="slidenum">
              <a:rPr lang="en-GB" smtClean="0"/>
              <a:t>‹#›</a:t>
            </a:fld>
            <a:endParaRPr lang="en-GB"/>
          </a:p>
        </p:txBody>
      </p:sp>
    </p:spTree>
    <p:extLst>
      <p:ext uri="{BB962C8B-B14F-4D97-AF65-F5344CB8AC3E}">
        <p14:creationId xmlns:p14="http://schemas.microsoft.com/office/powerpoint/2010/main" val="2568240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10B7E3B-FF2F-47C0-A671-5EDC66C5C442}" type="datetimeFigureOut">
              <a:rPr lang="en-GB" smtClean="0"/>
              <a:t>08/07/2022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BB100A-B4F5-4A3D-800C-B4EDB5F942F8}" type="slidenum">
              <a:rPr lang="en-GB" smtClean="0"/>
              <a:t>‹#›</a:t>
            </a:fld>
            <a:endParaRPr lang="en-GB"/>
          </a:p>
        </p:txBody>
      </p:sp>
    </p:spTree>
    <p:extLst>
      <p:ext uri="{BB962C8B-B14F-4D97-AF65-F5344CB8AC3E}">
        <p14:creationId xmlns:p14="http://schemas.microsoft.com/office/powerpoint/2010/main" val="2774170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10B7E3B-FF2F-47C0-A671-5EDC66C5C442}" type="datetimeFigureOut">
              <a:rPr lang="en-GB" smtClean="0"/>
              <a:t>08/07/2022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BB100A-B4F5-4A3D-800C-B4EDB5F942F8}" type="slidenum">
              <a:rPr lang="en-GB" smtClean="0"/>
              <a:t>‹#›</a:t>
            </a:fld>
            <a:endParaRPr lang="en-GB"/>
          </a:p>
        </p:txBody>
      </p:sp>
    </p:spTree>
    <p:extLst>
      <p:ext uri="{BB962C8B-B14F-4D97-AF65-F5344CB8AC3E}">
        <p14:creationId xmlns:p14="http://schemas.microsoft.com/office/powerpoint/2010/main" val="2248687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10B7E3B-FF2F-47C0-A671-5EDC66C5C442}" type="datetimeFigureOut">
              <a:rPr lang="en-GB" smtClean="0"/>
              <a:t>08/07/2022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BB100A-B4F5-4A3D-800C-B4EDB5F942F8}" type="slidenum">
              <a:rPr lang="en-GB" smtClean="0"/>
              <a:t>‹#›</a:t>
            </a:fld>
            <a:endParaRPr lang="en-GB"/>
          </a:p>
        </p:txBody>
      </p:sp>
    </p:spTree>
    <p:extLst>
      <p:ext uri="{BB962C8B-B14F-4D97-AF65-F5344CB8AC3E}">
        <p14:creationId xmlns:p14="http://schemas.microsoft.com/office/powerpoint/2010/main" val="1524537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0B7E3B-FF2F-47C0-A671-5EDC66C5C442}" type="datetimeFigureOut">
              <a:rPr lang="en-GB" smtClean="0"/>
              <a:t>08/07/2022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BB100A-B4F5-4A3D-800C-B4EDB5F942F8}" type="slidenum">
              <a:rPr lang="en-GB" smtClean="0"/>
              <a:t>‹#›</a:t>
            </a:fld>
            <a:endParaRPr lang="en-GB"/>
          </a:p>
        </p:txBody>
      </p:sp>
    </p:spTree>
    <p:extLst>
      <p:ext uri="{BB962C8B-B14F-4D97-AF65-F5344CB8AC3E}">
        <p14:creationId xmlns:p14="http://schemas.microsoft.com/office/powerpoint/2010/main" val="2645203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7E3B-FF2F-47C0-A671-5EDC66C5C442}" type="datetimeFigureOut">
              <a:rPr lang="en-GB" smtClean="0"/>
              <a:t>08/07/2022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BB100A-B4F5-4A3D-800C-B4EDB5F942F8}" type="slidenum">
              <a:rPr lang="en-GB" smtClean="0"/>
              <a:t>‹#›</a:t>
            </a:fld>
            <a:endParaRPr lang="en-GB"/>
          </a:p>
        </p:txBody>
      </p:sp>
    </p:spTree>
    <p:extLst>
      <p:ext uri="{BB962C8B-B14F-4D97-AF65-F5344CB8AC3E}">
        <p14:creationId xmlns:p14="http://schemas.microsoft.com/office/powerpoint/2010/main" val="3469251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7E3B-FF2F-47C0-A671-5EDC66C5C442}" type="datetimeFigureOut">
              <a:rPr lang="en-GB" smtClean="0"/>
              <a:t>08/07/2022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BB100A-B4F5-4A3D-800C-B4EDB5F942F8}" type="slidenum">
              <a:rPr lang="en-GB" smtClean="0"/>
              <a:t>‹#›</a:t>
            </a:fld>
            <a:endParaRPr lang="en-GB"/>
          </a:p>
        </p:txBody>
      </p:sp>
    </p:spTree>
    <p:extLst>
      <p:ext uri="{BB962C8B-B14F-4D97-AF65-F5344CB8AC3E}">
        <p14:creationId xmlns:p14="http://schemas.microsoft.com/office/powerpoint/2010/main" val="120202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0B7E3B-FF2F-47C0-A671-5EDC66C5C442}" type="datetimeFigureOut">
              <a:rPr lang="en-GB" smtClean="0"/>
              <a:t>08/07/2022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BB100A-B4F5-4A3D-800C-B4EDB5F942F8}" type="slidenum">
              <a:rPr lang="en-GB" smtClean="0"/>
              <a:t>‹#›</a:t>
            </a:fld>
            <a:endParaRPr lang="en-GB"/>
          </a:p>
        </p:txBody>
      </p:sp>
    </p:spTree>
    <p:extLst>
      <p:ext uri="{BB962C8B-B14F-4D97-AF65-F5344CB8AC3E}">
        <p14:creationId xmlns:p14="http://schemas.microsoft.com/office/powerpoint/2010/main" val="1917058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583881CF-2052-43C6-ABA6-78658AE83FD3}"/>
              </a:ext>
            </a:extLst>
          </p:cNvPr>
          <p:cNvSpPr>
            <a:spLocks noGrp="1"/>
          </p:cNvSpPr>
          <p:nvPr>
            <p:ph idx="1"/>
          </p:nvPr>
        </p:nvSpPr>
        <p:spPr>
          <a:xfrm>
            <a:off x="821338" y="1342125"/>
            <a:ext cx="5181508" cy="3722438"/>
          </a:xfrm>
        </p:spPr>
        <p:txBody>
          <a:bodyPr>
            <a:normAutofit/>
          </a:bodyPr>
          <a:lstStyle/>
          <a:p>
            <a:pPr marL="0" indent="0" algn="ctr">
              <a:buNone/>
            </a:pPr>
            <a:r>
              <a:rPr lang="en-GB" sz="3600" dirty="0"/>
              <a:t>Geography</a:t>
            </a:r>
          </a:p>
          <a:p>
            <a:pPr marL="0" indent="0" algn="ctr">
              <a:buNone/>
            </a:pPr>
            <a:r>
              <a:rPr lang="en-GB" sz="3600" dirty="0"/>
              <a:t>at</a:t>
            </a:r>
          </a:p>
          <a:p>
            <a:pPr marL="0" indent="0" algn="ctr">
              <a:buNone/>
            </a:pPr>
            <a:r>
              <a:rPr lang="en-GB" sz="3600" dirty="0" err="1"/>
              <a:t>Morda</a:t>
            </a:r>
            <a:r>
              <a:rPr lang="en-GB" sz="3600" dirty="0"/>
              <a:t> Primary School</a:t>
            </a:r>
          </a:p>
          <a:p>
            <a:pPr marL="0" indent="0" algn="ctr">
              <a:buNone/>
            </a:pPr>
            <a:r>
              <a:rPr lang="en-GB" sz="3600" dirty="0"/>
              <a:t>Subject Overview</a:t>
            </a:r>
          </a:p>
          <a:p>
            <a:pPr marL="0" indent="0" algn="ctr">
              <a:buNone/>
            </a:pPr>
            <a:r>
              <a:rPr lang="en-GB" sz="3600" dirty="0"/>
              <a:t>and Plan</a:t>
            </a:r>
          </a:p>
          <a:p>
            <a:pPr marL="0" indent="0" algn="ctr">
              <a:buNone/>
            </a:pPr>
            <a:r>
              <a:rPr lang="en-GB" sz="3600" dirty="0"/>
              <a:t>May 2022</a:t>
            </a:r>
          </a:p>
        </p:txBody>
      </p:sp>
      <p:pic>
        <p:nvPicPr>
          <p:cNvPr id="3" name="Picture 2">
            <a:extLst>
              <a:ext uri="{FF2B5EF4-FFF2-40B4-BE49-F238E27FC236}">
                <a16:creationId xmlns:a16="http://schemas.microsoft.com/office/drawing/2014/main" id="{BCAC5227-5C9C-4D33-94C9-402D6A0D4B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4600" b="-2"/>
          <a:stretch/>
        </p:blipFill>
        <p:spPr>
          <a:xfrm rot="5400000">
            <a:off x="5761577" y="427578"/>
            <a:ext cx="6858000" cy="6002844"/>
          </a:xfrm>
          <a:prstGeom prst="rect">
            <a:avLst/>
          </a:prstGeom>
          <a:effectLst/>
        </p:spPr>
      </p:pic>
      <p:pic>
        <p:nvPicPr>
          <p:cNvPr id="5" name="Picture 4" descr="Logo&#10;&#10;Description automatically generated">
            <a:extLst>
              <a:ext uri="{FF2B5EF4-FFF2-40B4-BE49-F238E27FC236}">
                <a16:creationId xmlns:a16="http://schemas.microsoft.com/office/drawing/2014/main" id="{84D2019C-116F-4C27-845B-DBE997F7CD15}"/>
              </a:ext>
            </a:extLst>
          </p:cNvPr>
          <p:cNvPicPr>
            <a:picLocks noChangeAspect="1"/>
          </p:cNvPicPr>
          <p:nvPr/>
        </p:nvPicPr>
        <p:blipFill>
          <a:blip r:embed="rId4"/>
          <a:stretch>
            <a:fillRect/>
          </a:stretch>
        </p:blipFill>
        <p:spPr>
          <a:xfrm>
            <a:off x="109331" y="158252"/>
            <a:ext cx="1216620" cy="1241116"/>
          </a:xfrm>
          <a:prstGeom prst="rect">
            <a:avLst/>
          </a:prstGeom>
        </p:spPr>
      </p:pic>
    </p:spTree>
    <p:extLst>
      <p:ext uri="{BB962C8B-B14F-4D97-AF65-F5344CB8AC3E}">
        <p14:creationId xmlns:p14="http://schemas.microsoft.com/office/powerpoint/2010/main" val="3877585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geography is planned</a:t>
            </a:r>
          </a:p>
        </p:txBody>
      </p:sp>
      <p:sp>
        <p:nvSpPr>
          <p:cNvPr id="3" name="Content Placeholder 2"/>
          <p:cNvSpPr>
            <a:spLocks noGrp="1"/>
          </p:cNvSpPr>
          <p:nvPr>
            <p:ph idx="1"/>
          </p:nvPr>
        </p:nvSpPr>
        <p:spPr/>
        <p:txBody>
          <a:bodyPr>
            <a:normAutofit/>
          </a:bodyPr>
          <a:lstStyle/>
          <a:p>
            <a:pPr marL="0" indent="0">
              <a:buNone/>
            </a:pPr>
            <a:r>
              <a:rPr lang="en-GB" b="1" dirty="0"/>
              <a:t>Progression</a:t>
            </a:r>
            <a:r>
              <a:rPr lang="en-GB" dirty="0"/>
              <a:t> of knowledge document identifies the knowledge and skills to be remembered during the unit of work</a:t>
            </a:r>
          </a:p>
          <a:p>
            <a:pPr marL="0" indent="0">
              <a:buNone/>
            </a:pPr>
            <a:r>
              <a:rPr lang="en-GB" dirty="0"/>
              <a:t>All of this is then encompassed within the </a:t>
            </a:r>
            <a:r>
              <a:rPr lang="en-GB" b="1" dirty="0"/>
              <a:t>Knowledge Organiser</a:t>
            </a:r>
            <a:endParaRPr lang="en-GB" dirty="0"/>
          </a:p>
          <a:p>
            <a:endParaRPr lang="en-GB" dirty="0"/>
          </a:p>
          <a:p>
            <a:endParaRPr lang="en-GB" dirty="0"/>
          </a:p>
        </p:txBody>
      </p:sp>
    </p:spTree>
    <p:extLst>
      <p:ext uri="{BB962C8B-B14F-4D97-AF65-F5344CB8AC3E}">
        <p14:creationId xmlns:p14="http://schemas.microsoft.com/office/powerpoint/2010/main" val="477065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we are trying to achieve with the geography curriculum</a:t>
            </a:r>
          </a:p>
        </p:txBody>
      </p:sp>
      <p:sp>
        <p:nvSpPr>
          <p:cNvPr id="3" name="Content Placeholder 2"/>
          <p:cNvSpPr>
            <a:spLocks noGrp="1"/>
          </p:cNvSpPr>
          <p:nvPr>
            <p:ph idx="1"/>
          </p:nvPr>
        </p:nvSpPr>
        <p:spPr/>
        <p:txBody>
          <a:bodyPr>
            <a:normAutofit/>
          </a:bodyPr>
          <a:lstStyle/>
          <a:p>
            <a:r>
              <a:rPr lang="en-GB" dirty="0"/>
              <a:t>School has set out knowledge and skills to be learnt within geography</a:t>
            </a:r>
          </a:p>
          <a:p>
            <a:endParaRPr lang="en-GB" dirty="0"/>
          </a:p>
          <a:p>
            <a:r>
              <a:rPr lang="en-GB" dirty="0"/>
              <a:t>Working as a geographer</a:t>
            </a:r>
          </a:p>
          <a:p>
            <a:pPr lvl="1"/>
            <a:r>
              <a:rPr lang="en-GB" dirty="0"/>
              <a:t>using maps, atlases, globes and digital mapping, using locational and directional language, using aerial photographs, devising maps, using Ordnance Survey maps and fieldwork</a:t>
            </a:r>
          </a:p>
          <a:p>
            <a:pPr marL="457200" lvl="1" indent="0">
              <a:buNone/>
            </a:pPr>
            <a:endParaRPr lang="en-US" dirty="0"/>
          </a:p>
          <a:p>
            <a:pPr marL="228600" lvl="1">
              <a:spcBef>
                <a:spcPts val="1000"/>
              </a:spcBef>
            </a:pPr>
            <a:r>
              <a:rPr lang="en-GB" sz="2800" dirty="0">
                <a:solidFill>
                  <a:prstClr val="black"/>
                </a:solidFill>
              </a:rPr>
              <a:t>Development of specific components of geographical knowledge</a:t>
            </a:r>
          </a:p>
          <a:p>
            <a:pPr marL="457200" lvl="1" indent="0">
              <a:buNone/>
            </a:pPr>
            <a:endParaRPr lang="en-GB" dirty="0"/>
          </a:p>
        </p:txBody>
      </p:sp>
    </p:spTree>
    <p:extLst>
      <p:ext uri="{BB962C8B-B14F-4D97-AF65-F5344CB8AC3E}">
        <p14:creationId xmlns:p14="http://schemas.microsoft.com/office/powerpoint/2010/main" val="2835612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Concepts to be remembered (and revisited to develop deep understanding)</a:t>
            </a:r>
          </a:p>
        </p:txBody>
      </p:sp>
      <p:sp>
        <p:nvSpPr>
          <p:cNvPr id="3" name="Content Placeholder 2"/>
          <p:cNvSpPr>
            <a:spLocks noGrp="1"/>
          </p:cNvSpPr>
          <p:nvPr>
            <p:ph idx="1"/>
          </p:nvPr>
        </p:nvSpPr>
        <p:spPr>
          <a:xfrm>
            <a:off x="7291853" y="1938837"/>
            <a:ext cx="2950029" cy="4351338"/>
          </a:xfrm>
        </p:spPr>
        <p:txBody>
          <a:bodyPr>
            <a:normAutofit fontScale="62500" lnSpcReduction="20000"/>
          </a:bodyPr>
          <a:lstStyle/>
          <a:p>
            <a:pPr marL="0" indent="0">
              <a:buNone/>
            </a:pPr>
            <a:r>
              <a:rPr lang="en-GB" dirty="0"/>
              <a:t>Weather and Climate 	</a:t>
            </a:r>
          </a:p>
          <a:p>
            <a:pPr marL="0" indent="0">
              <a:buNone/>
            </a:pPr>
            <a:r>
              <a:rPr lang="en-GB" dirty="0"/>
              <a:t>Processes 	</a:t>
            </a:r>
          </a:p>
          <a:p>
            <a:pPr marL="0" indent="0">
              <a:buNone/>
            </a:pPr>
            <a:r>
              <a:rPr lang="en-GB" dirty="0"/>
              <a:t>Land use 	</a:t>
            </a:r>
          </a:p>
          <a:p>
            <a:pPr marL="0" indent="0">
              <a:buNone/>
            </a:pPr>
            <a:r>
              <a:rPr lang="en-GB" dirty="0"/>
              <a:t>Agriculture 	</a:t>
            </a:r>
          </a:p>
          <a:p>
            <a:pPr marL="0" indent="0">
              <a:buNone/>
            </a:pPr>
            <a:r>
              <a:rPr lang="en-GB" dirty="0"/>
              <a:t>Trade 	</a:t>
            </a:r>
          </a:p>
          <a:p>
            <a:pPr marL="0" indent="0">
              <a:buNone/>
            </a:pPr>
            <a:r>
              <a:rPr lang="en-GB" dirty="0"/>
              <a:t>Settlements (city/town/village) 	</a:t>
            </a:r>
          </a:p>
          <a:p>
            <a:pPr marL="0" indent="0">
              <a:buNone/>
            </a:pPr>
            <a:r>
              <a:rPr lang="en-GB" dirty="0"/>
              <a:t>Environment 	</a:t>
            </a:r>
          </a:p>
          <a:p>
            <a:pPr marL="0" indent="0">
              <a:buNone/>
            </a:pPr>
            <a:r>
              <a:rPr lang="en-GB" dirty="0"/>
              <a:t>Resources 	</a:t>
            </a:r>
          </a:p>
          <a:p>
            <a:pPr marL="0" indent="0">
              <a:buNone/>
            </a:pPr>
            <a:r>
              <a:rPr lang="en-GB" dirty="0"/>
              <a:t>Population 	</a:t>
            </a:r>
          </a:p>
          <a:p>
            <a:pPr marL="0" indent="0">
              <a:buNone/>
            </a:pPr>
            <a:r>
              <a:rPr lang="en-GB" dirty="0"/>
              <a:t>Immigration/Migration</a:t>
            </a:r>
          </a:p>
          <a:p>
            <a:pPr marL="0" indent="0">
              <a:buNone/>
            </a:pPr>
            <a:r>
              <a:rPr lang="en-GB" dirty="0"/>
              <a:t>Rural 	</a:t>
            </a:r>
          </a:p>
          <a:p>
            <a:pPr marL="0" indent="0">
              <a:buNone/>
            </a:pPr>
            <a:r>
              <a:rPr lang="en-GB" dirty="0"/>
              <a:t>Urban 	</a:t>
            </a:r>
          </a:p>
          <a:p>
            <a:pPr marL="0" indent="0">
              <a:buNone/>
            </a:pPr>
            <a:r>
              <a:rPr lang="en-GB" dirty="0"/>
              <a:t>Economy 	</a:t>
            </a:r>
          </a:p>
          <a:p>
            <a:pPr marL="0" indent="0">
              <a:buNone/>
            </a:pPr>
            <a:endParaRPr lang="en-GB" dirty="0"/>
          </a:p>
          <a:p>
            <a:pPr marL="0" indent="0">
              <a:buNone/>
            </a:pPr>
            <a:endParaRPr lang="en-GB" dirty="0"/>
          </a:p>
        </p:txBody>
      </p:sp>
      <p:sp>
        <p:nvSpPr>
          <p:cNvPr id="4" name="Rectangle 3"/>
          <p:cNvSpPr/>
          <p:nvPr/>
        </p:nvSpPr>
        <p:spPr>
          <a:xfrm>
            <a:off x="10309072" y="1860459"/>
            <a:ext cx="2089456" cy="2862322"/>
          </a:xfrm>
          <a:prstGeom prst="rect">
            <a:avLst/>
          </a:prstGeom>
        </p:spPr>
        <p:txBody>
          <a:bodyPr wrap="square">
            <a:spAutoFit/>
          </a:bodyPr>
          <a:lstStyle/>
          <a:p>
            <a:r>
              <a:rPr lang="en-GB" dirty="0"/>
              <a:t>Pollution 	</a:t>
            </a:r>
          </a:p>
          <a:p>
            <a:r>
              <a:rPr lang="en-GB" dirty="0"/>
              <a:t>Sustainability 	</a:t>
            </a:r>
          </a:p>
          <a:p>
            <a:r>
              <a:rPr lang="en-GB" dirty="0"/>
              <a:t>Physical 	</a:t>
            </a:r>
          </a:p>
          <a:p>
            <a:r>
              <a:rPr lang="en-GB" dirty="0"/>
              <a:t>Human 	</a:t>
            </a:r>
          </a:p>
          <a:p>
            <a:r>
              <a:rPr lang="en-GB" dirty="0"/>
              <a:t>Fieldwork 	</a:t>
            </a:r>
          </a:p>
          <a:p>
            <a:r>
              <a:rPr lang="en-GB" dirty="0"/>
              <a:t>Landmarks 	</a:t>
            </a:r>
          </a:p>
          <a:p>
            <a:r>
              <a:rPr lang="en-GB" dirty="0"/>
              <a:t>Features 	</a:t>
            </a:r>
          </a:p>
          <a:p>
            <a:r>
              <a:rPr lang="en-GB" dirty="0"/>
              <a:t>Seas and oceans 	</a:t>
            </a:r>
          </a:p>
          <a:p>
            <a:r>
              <a:rPr lang="en-GB" dirty="0"/>
              <a:t>Continents 	</a:t>
            </a:r>
          </a:p>
          <a:p>
            <a:r>
              <a:rPr lang="en-GB" dirty="0"/>
              <a:t>Country </a:t>
            </a:r>
          </a:p>
        </p:txBody>
      </p:sp>
      <p:sp>
        <p:nvSpPr>
          <p:cNvPr id="5" name="Rectangle 4"/>
          <p:cNvSpPr/>
          <p:nvPr/>
        </p:nvSpPr>
        <p:spPr>
          <a:xfrm>
            <a:off x="966651" y="1938837"/>
            <a:ext cx="6096000" cy="4401205"/>
          </a:xfrm>
          <a:prstGeom prst="rect">
            <a:avLst/>
          </a:prstGeom>
        </p:spPr>
        <p:txBody>
          <a:bodyPr>
            <a:spAutoFit/>
          </a:bodyPr>
          <a:lstStyle/>
          <a:p>
            <a:r>
              <a:rPr lang="en-GB" sz="2800" dirty="0"/>
              <a:t>School has set out components for children to learn and develop through Geography</a:t>
            </a:r>
          </a:p>
          <a:p>
            <a:endParaRPr lang="en-GB" sz="2800" dirty="0"/>
          </a:p>
          <a:p>
            <a:r>
              <a:rPr lang="en-GB" sz="2800" dirty="0"/>
              <a:t>These deliberately repeat across units (See knowledge and skills progression document)</a:t>
            </a:r>
          </a:p>
          <a:p>
            <a:endParaRPr lang="en-GB" sz="2800" dirty="0"/>
          </a:p>
          <a:p>
            <a:r>
              <a:rPr lang="en-US" sz="2800" dirty="0"/>
              <a:t>See two year rolling </a:t>
            </a:r>
            <a:r>
              <a:rPr lang="en-US" sz="2800" dirty="0" err="1"/>
              <a:t>programme</a:t>
            </a:r>
            <a:r>
              <a:rPr lang="en-US" sz="2800" dirty="0"/>
              <a:t> to see how components track across units</a:t>
            </a:r>
            <a:endParaRPr lang="en-GB" sz="2800" dirty="0"/>
          </a:p>
        </p:txBody>
      </p:sp>
    </p:spTree>
    <p:extLst>
      <p:ext uri="{BB962C8B-B14F-4D97-AF65-F5344CB8AC3E}">
        <p14:creationId xmlns:p14="http://schemas.microsoft.com/office/powerpoint/2010/main" val="1073777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Schemes of work followed and medium term planning in geography</a:t>
            </a:r>
          </a:p>
        </p:txBody>
      </p:sp>
      <p:sp>
        <p:nvSpPr>
          <p:cNvPr id="6" name="Rectangle 5"/>
          <p:cNvSpPr/>
          <p:nvPr/>
        </p:nvSpPr>
        <p:spPr>
          <a:xfrm>
            <a:off x="838200" y="2335890"/>
            <a:ext cx="10515600" cy="4154984"/>
          </a:xfrm>
          <a:prstGeom prst="rect">
            <a:avLst/>
          </a:prstGeom>
        </p:spPr>
        <p:txBody>
          <a:bodyPr wrap="square">
            <a:spAutoFit/>
          </a:bodyPr>
          <a:lstStyle/>
          <a:p>
            <a:r>
              <a:rPr lang="en-GB" sz="2400" dirty="0"/>
              <a:t>The school does not use a commercial scheme of work; sequences of learning are developed to ensure</a:t>
            </a:r>
          </a:p>
          <a:p>
            <a:pPr marL="285750" indent="-285750">
              <a:buFontTx/>
              <a:buChar char="-"/>
            </a:pPr>
            <a:r>
              <a:rPr lang="en-GB" sz="2400" dirty="0"/>
              <a:t>Children develop sufficient knowledge within the 4 class structure</a:t>
            </a:r>
          </a:p>
          <a:p>
            <a:pPr marL="285750" indent="-285750">
              <a:buFontTx/>
              <a:buChar char="-"/>
            </a:pPr>
            <a:r>
              <a:rPr lang="en-GB" sz="2400" dirty="0"/>
              <a:t>The National Curriculum is taught</a:t>
            </a:r>
          </a:p>
          <a:p>
            <a:pPr marL="285750" indent="-285750">
              <a:buFontTx/>
              <a:buChar char="-"/>
            </a:pPr>
            <a:r>
              <a:rPr lang="en-GB" sz="2400" dirty="0"/>
              <a:t>Children’s learning reflects their local context</a:t>
            </a:r>
          </a:p>
          <a:p>
            <a:endParaRPr lang="en-GB" sz="2400" dirty="0"/>
          </a:p>
          <a:p>
            <a:r>
              <a:rPr lang="en-GB" sz="2400" dirty="0"/>
              <a:t>This translates to </a:t>
            </a:r>
            <a:r>
              <a:rPr lang="en-GB" sz="2400" b="1" dirty="0"/>
              <a:t>knowledge organisers </a:t>
            </a:r>
            <a:r>
              <a:rPr lang="en-GB" sz="2400" dirty="0"/>
              <a:t>which is informed by the progression of knowledge and skills document</a:t>
            </a:r>
          </a:p>
          <a:p>
            <a:endParaRPr lang="en-GB" sz="2400" dirty="0"/>
          </a:p>
          <a:p>
            <a:r>
              <a:rPr lang="en-GB" sz="2400" dirty="0"/>
              <a:t>These are used as a tool for teachers planning and sets out a clear sequence of </a:t>
            </a:r>
            <a:r>
              <a:rPr lang="en-GB" sz="2400" b="1" dirty="0"/>
              <a:t>specific content </a:t>
            </a:r>
            <a:r>
              <a:rPr lang="en-GB" sz="2400" dirty="0"/>
              <a:t>to be taught and remembered</a:t>
            </a:r>
          </a:p>
        </p:txBody>
      </p:sp>
    </p:spTree>
    <p:extLst>
      <p:ext uri="{BB962C8B-B14F-4D97-AF65-F5344CB8AC3E}">
        <p14:creationId xmlns:p14="http://schemas.microsoft.com/office/powerpoint/2010/main" val="868940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How we ensure that subject knowledge is retained?</a:t>
            </a:r>
          </a:p>
        </p:txBody>
      </p:sp>
      <p:sp>
        <p:nvSpPr>
          <p:cNvPr id="3" name="Content Placeholder 2"/>
          <p:cNvSpPr>
            <a:spLocks noGrp="1"/>
          </p:cNvSpPr>
          <p:nvPr>
            <p:ph idx="1"/>
          </p:nvPr>
        </p:nvSpPr>
        <p:spPr>
          <a:xfrm>
            <a:off x="838199" y="1825625"/>
            <a:ext cx="10702159" cy="4351338"/>
          </a:xfrm>
        </p:spPr>
        <p:txBody>
          <a:bodyPr/>
          <a:lstStyle/>
          <a:p>
            <a:r>
              <a:rPr lang="en-GB" dirty="0"/>
              <a:t>Operation of rolling programme plans for deliberate return to key concepts</a:t>
            </a:r>
          </a:p>
          <a:p>
            <a:r>
              <a:rPr lang="en-GB" dirty="0"/>
              <a:t>Use of opportunities for routine retrieval practice within classrooms</a:t>
            </a:r>
          </a:p>
          <a:p>
            <a:r>
              <a:rPr lang="en-GB" dirty="0"/>
              <a:t>Regular formative assessment opportunities to adapt learning during a unit of work</a:t>
            </a:r>
          </a:p>
          <a:p>
            <a:r>
              <a:rPr lang="en-GB" dirty="0"/>
              <a:t>Mind map of knowledge learnt at the end of each unit</a:t>
            </a:r>
          </a:p>
        </p:txBody>
      </p:sp>
    </p:spTree>
    <p:extLst>
      <p:ext uri="{BB962C8B-B14F-4D97-AF65-F5344CB8AC3E}">
        <p14:creationId xmlns:p14="http://schemas.microsoft.com/office/powerpoint/2010/main" val="1262014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Assessing knowledge including use of Proof of Progress tasks</a:t>
            </a:r>
          </a:p>
        </p:txBody>
      </p:sp>
      <p:sp>
        <p:nvSpPr>
          <p:cNvPr id="3" name="Content Placeholder 2"/>
          <p:cNvSpPr>
            <a:spLocks noGrp="1"/>
          </p:cNvSpPr>
          <p:nvPr>
            <p:ph idx="1"/>
          </p:nvPr>
        </p:nvSpPr>
        <p:spPr>
          <a:xfrm>
            <a:off x="838199" y="2139137"/>
            <a:ext cx="10849303" cy="4351338"/>
          </a:xfrm>
        </p:spPr>
        <p:txBody>
          <a:bodyPr>
            <a:normAutofit lnSpcReduction="10000"/>
          </a:bodyPr>
          <a:lstStyle/>
          <a:p>
            <a:r>
              <a:rPr lang="en-GB" dirty="0"/>
              <a:t>Use of formative assessment to adapt teaching</a:t>
            </a:r>
          </a:p>
          <a:p>
            <a:pPr lvl="3"/>
            <a:r>
              <a:rPr lang="en-GB" dirty="0"/>
              <a:t>Strengthening metacognition through self-assessment tasks and retrieval practice</a:t>
            </a:r>
          </a:p>
          <a:p>
            <a:pPr lvl="3"/>
            <a:r>
              <a:rPr lang="en-GB" dirty="0"/>
              <a:t>Peer-assessment</a:t>
            </a:r>
          </a:p>
          <a:p>
            <a:pPr lvl="3"/>
            <a:r>
              <a:rPr lang="en-GB" dirty="0"/>
              <a:t>Feedback and adaptation of teaching to address misconceptions and strengthen understanding</a:t>
            </a:r>
          </a:p>
          <a:p>
            <a:pPr lvl="3"/>
            <a:r>
              <a:rPr lang="en-GB" dirty="0"/>
              <a:t>Regular fact five sessions </a:t>
            </a:r>
          </a:p>
          <a:p>
            <a:pPr lvl="3"/>
            <a:r>
              <a:rPr lang="en-GB" dirty="0"/>
              <a:t>Use of quizzing, Hinge questions and Exit passes</a:t>
            </a:r>
          </a:p>
          <a:p>
            <a:r>
              <a:rPr lang="en-GB" dirty="0"/>
              <a:t>The school has introduced pre and post mind maps and at a distance pupil interviews  designed to… </a:t>
            </a:r>
          </a:p>
          <a:p>
            <a:pPr lvl="3"/>
            <a:r>
              <a:rPr lang="en-GB" dirty="0"/>
              <a:t>Provide an opportunity for children to engage in retrieval practice</a:t>
            </a:r>
          </a:p>
          <a:p>
            <a:pPr lvl="3"/>
            <a:r>
              <a:rPr lang="en-GB" dirty="0"/>
              <a:t>Identify key gaps in knowledge to be addressed in future teaching</a:t>
            </a:r>
          </a:p>
          <a:p>
            <a:pPr lvl="3"/>
            <a:r>
              <a:rPr lang="en-GB" dirty="0"/>
              <a:t>Be used to refine planning and improving the unit of work for the future</a:t>
            </a:r>
          </a:p>
          <a:p>
            <a:pPr lvl="3"/>
            <a:r>
              <a:rPr lang="en-GB" dirty="0"/>
              <a:t>Assess </a:t>
            </a:r>
            <a:r>
              <a:rPr lang="en-GB"/>
              <a:t>what knowledge has </a:t>
            </a:r>
            <a:r>
              <a:rPr lang="en-GB" dirty="0"/>
              <a:t>been retained </a:t>
            </a:r>
            <a:br>
              <a:rPr lang="en-GB" dirty="0"/>
            </a:br>
            <a:endParaRPr lang="en-GB" dirty="0"/>
          </a:p>
        </p:txBody>
      </p:sp>
    </p:spTree>
    <p:extLst>
      <p:ext uri="{BB962C8B-B14F-4D97-AF65-F5344CB8AC3E}">
        <p14:creationId xmlns:p14="http://schemas.microsoft.com/office/powerpoint/2010/main" val="1944393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How we ensure that pupils with SEND benefit from the curriculum in geography</a:t>
            </a:r>
          </a:p>
        </p:txBody>
      </p:sp>
      <p:sp>
        <p:nvSpPr>
          <p:cNvPr id="3" name="Content Placeholder 2"/>
          <p:cNvSpPr>
            <a:spLocks noGrp="1"/>
          </p:cNvSpPr>
          <p:nvPr>
            <p:ph idx="1"/>
          </p:nvPr>
        </p:nvSpPr>
        <p:spPr>
          <a:xfrm>
            <a:off x="838200" y="1956260"/>
            <a:ext cx="10515600" cy="4351338"/>
          </a:xfrm>
        </p:spPr>
        <p:txBody>
          <a:bodyPr>
            <a:normAutofit lnSpcReduction="10000"/>
          </a:bodyPr>
          <a:lstStyle/>
          <a:p>
            <a:r>
              <a:rPr lang="en-GB" dirty="0"/>
              <a:t>Pupils with special educational needs and/or disabilities are fully included in the provision for geography</a:t>
            </a:r>
          </a:p>
          <a:p>
            <a:r>
              <a:rPr lang="en-GB" dirty="0"/>
              <a:t>Teachers and other adults support pupils well so that they can access the same content</a:t>
            </a:r>
          </a:p>
          <a:p>
            <a:r>
              <a:rPr lang="en-GB" dirty="0"/>
              <a:t>Some children may receive pre-teaching to cover key vocabulary prior to the lesson</a:t>
            </a:r>
          </a:p>
          <a:p>
            <a:r>
              <a:rPr lang="en-GB" dirty="0"/>
              <a:t>Post-teaching support may provide opportunities for review to embed understanding</a:t>
            </a:r>
          </a:p>
          <a:p>
            <a:r>
              <a:rPr lang="en-GB" dirty="0"/>
              <a:t>Children are not taking part in interventions for geography and attend the full curriculum offer</a:t>
            </a:r>
          </a:p>
          <a:p>
            <a:endParaRPr lang="en-GB" dirty="0"/>
          </a:p>
        </p:txBody>
      </p:sp>
    </p:spTree>
    <p:extLst>
      <p:ext uri="{BB962C8B-B14F-4D97-AF65-F5344CB8AC3E}">
        <p14:creationId xmlns:p14="http://schemas.microsoft.com/office/powerpoint/2010/main" val="3671702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Links to other curriculum subjects</a:t>
            </a:r>
          </a:p>
        </p:txBody>
      </p:sp>
      <p:sp>
        <p:nvSpPr>
          <p:cNvPr id="3" name="Content Placeholder 2"/>
          <p:cNvSpPr>
            <a:spLocks noGrp="1"/>
          </p:cNvSpPr>
          <p:nvPr>
            <p:ph idx="1"/>
          </p:nvPr>
        </p:nvSpPr>
        <p:spPr/>
        <p:txBody>
          <a:bodyPr/>
          <a:lstStyle/>
          <a:p>
            <a:r>
              <a:rPr lang="en-GB" dirty="0"/>
              <a:t>Knowledge to be remembered in geography is discrete but is often taught in context of other subjects. </a:t>
            </a:r>
          </a:p>
          <a:p>
            <a:r>
              <a:rPr lang="en-GB" dirty="0"/>
              <a:t>Some units may have more or less geographical concepts but the regular repetition of components ensures for regular repetition and deep understanding</a:t>
            </a:r>
          </a:p>
          <a:p>
            <a:r>
              <a:rPr lang="en-GB" dirty="0"/>
              <a:t>History/RE/Art (a sense of place)</a:t>
            </a:r>
          </a:p>
          <a:p>
            <a:r>
              <a:rPr lang="en-GB" dirty="0"/>
              <a:t>PE (orienteering)</a:t>
            </a:r>
          </a:p>
          <a:p>
            <a:r>
              <a:rPr lang="en-GB" dirty="0"/>
              <a:t>Mathematics (data handling, bearing and compass work)</a:t>
            </a:r>
          </a:p>
          <a:p>
            <a:r>
              <a:rPr lang="en-GB" dirty="0"/>
              <a:t>Art (landscapes)</a:t>
            </a:r>
          </a:p>
          <a:p>
            <a:endParaRPr lang="en-GB" dirty="0"/>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4222036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Subject resources</a:t>
            </a:r>
          </a:p>
        </p:txBody>
      </p:sp>
      <p:sp>
        <p:nvSpPr>
          <p:cNvPr id="3" name="Content Placeholder 2"/>
          <p:cNvSpPr>
            <a:spLocks noGrp="1"/>
          </p:cNvSpPr>
          <p:nvPr>
            <p:ph idx="1"/>
          </p:nvPr>
        </p:nvSpPr>
        <p:spPr>
          <a:xfrm>
            <a:off x="838200" y="1825625"/>
            <a:ext cx="10250213" cy="4592592"/>
          </a:xfrm>
        </p:spPr>
        <p:txBody>
          <a:bodyPr>
            <a:normAutofit/>
          </a:bodyPr>
          <a:lstStyle/>
          <a:p>
            <a:r>
              <a:rPr lang="en-GB" dirty="0"/>
              <a:t>School does not follow a published scheme for geography</a:t>
            </a:r>
          </a:p>
          <a:p>
            <a:r>
              <a:rPr lang="en-GB" dirty="0"/>
              <a:t>School has a poor/old collection of resources for geography - the subject has not been well resourced in the past with teachers needing to find/make their own resources. However, new atlases have been purchased and use of </a:t>
            </a:r>
            <a:r>
              <a:rPr lang="en-GB" dirty="0" err="1"/>
              <a:t>digi</a:t>
            </a:r>
            <a:r>
              <a:rPr lang="en-GB" dirty="0"/>
              <a:t> maps to support in map work. An audit of resources to be completed Spring 2022.</a:t>
            </a:r>
          </a:p>
          <a:p>
            <a:r>
              <a:rPr lang="en-US" dirty="0"/>
              <a:t>Use of the Shropshire Library Service is </a:t>
            </a:r>
            <a:r>
              <a:rPr lang="en-US" dirty="0" err="1"/>
              <a:t>utilised</a:t>
            </a:r>
            <a:r>
              <a:rPr lang="en-US" dirty="0"/>
              <a:t> for extra resources for specific units</a:t>
            </a:r>
            <a:endParaRPr lang="en-GB" dirty="0"/>
          </a:p>
          <a:p>
            <a:r>
              <a:rPr lang="en-GB" dirty="0"/>
              <a:t>Use is made of online resources and mapping on IWBs (Google Earth, Ordnance Survey online, Etc.)</a:t>
            </a:r>
          </a:p>
        </p:txBody>
      </p:sp>
    </p:spTree>
    <p:extLst>
      <p:ext uri="{BB962C8B-B14F-4D97-AF65-F5344CB8AC3E}">
        <p14:creationId xmlns:p14="http://schemas.microsoft.com/office/powerpoint/2010/main" val="3090040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Curriculum enrichment</a:t>
            </a:r>
          </a:p>
        </p:txBody>
      </p:sp>
      <p:sp>
        <p:nvSpPr>
          <p:cNvPr id="3" name="Content Placeholder 2"/>
          <p:cNvSpPr>
            <a:spLocks noGrp="1"/>
          </p:cNvSpPr>
          <p:nvPr>
            <p:ph idx="1"/>
          </p:nvPr>
        </p:nvSpPr>
        <p:spPr>
          <a:xfrm>
            <a:off x="838200" y="1825625"/>
            <a:ext cx="8915400" cy="4351338"/>
          </a:xfrm>
        </p:spPr>
        <p:txBody>
          <a:bodyPr>
            <a:normAutofit/>
          </a:bodyPr>
          <a:lstStyle/>
          <a:p>
            <a:r>
              <a:rPr lang="en-GB" dirty="0"/>
              <a:t>The geography curriculum is enriched through educational visits to support children’s knowledge of geography</a:t>
            </a:r>
          </a:p>
          <a:p>
            <a:pPr marL="0" indent="0">
              <a:buNone/>
            </a:pPr>
            <a:endParaRPr lang="en-GB" dirty="0"/>
          </a:p>
          <a:p>
            <a:pPr marL="0" indent="0">
              <a:buNone/>
            </a:pPr>
            <a:r>
              <a:rPr lang="en-GB" dirty="0"/>
              <a:t>This includes</a:t>
            </a:r>
          </a:p>
          <a:p>
            <a:pPr lvl="1">
              <a:buFontTx/>
              <a:buChar char="-"/>
            </a:pPr>
            <a:r>
              <a:rPr lang="en-GB" dirty="0"/>
              <a:t>Visits to other contrasting localities (Liverpool)</a:t>
            </a:r>
          </a:p>
          <a:p>
            <a:pPr lvl="1">
              <a:buFontTx/>
              <a:buChar char="-"/>
            </a:pPr>
            <a:r>
              <a:rPr lang="en-GB" dirty="0"/>
              <a:t>Fieldwork in local area Walk of local area, visit to Hill Fort in Oswestry)</a:t>
            </a:r>
          </a:p>
          <a:p>
            <a:pPr lvl="1">
              <a:buFontTx/>
              <a:buChar char="-"/>
            </a:pPr>
            <a:r>
              <a:rPr lang="en-GB" dirty="0"/>
              <a:t>To include visitors in to school to enhance learning</a:t>
            </a:r>
          </a:p>
        </p:txBody>
      </p:sp>
    </p:spTree>
    <p:extLst>
      <p:ext uri="{BB962C8B-B14F-4D97-AF65-F5344CB8AC3E}">
        <p14:creationId xmlns:p14="http://schemas.microsoft.com/office/powerpoint/2010/main" val="3346237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1E7B5-ECA1-493C-BA3A-7DE562BB057D}"/>
              </a:ext>
            </a:extLst>
          </p:cNvPr>
          <p:cNvSpPr>
            <a:spLocks noGrp="1"/>
          </p:cNvSpPr>
          <p:nvPr>
            <p:ph type="title"/>
          </p:nvPr>
        </p:nvSpPr>
        <p:spPr/>
        <p:txBody>
          <a:bodyPr/>
          <a:lstStyle/>
          <a:p>
            <a:r>
              <a:rPr lang="en-GB" dirty="0"/>
              <a:t>Intent</a:t>
            </a:r>
          </a:p>
        </p:txBody>
      </p:sp>
      <p:sp>
        <p:nvSpPr>
          <p:cNvPr id="3" name="Content Placeholder 2">
            <a:extLst>
              <a:ext uri="{FF2B5EF4-FFF2-40B4-BE49-F238E27FC236}">
                <a16:creationId xmlns:a16="http://schemas.microsoft.com/office/drawing/2014/main" id="{BEED0DF6-8F6C-4B92-B93E-68F38C91ABB7}"/>
              </a:ext>
            </a:extLst>
          </p:cNvPr>
          <p:cNvSpPr>
            <a:spLocks noGrp="1"/>
          </p:cNvSpPr>
          <p:nvPr>
            <p:ph idx="1"/>
          </p:nvPr>
        </p:nvSpPr>
        <p:spPr/>
        <p:txBody>
          <a:bodyPr/>
          <a:lstStyle/>
          <a:p>
            <a:r>
              <a:rPr lang="en-GB" b="1" i="0" dirty="0">
                <a:effectLst/>
                <a:latin typeface="Roboto" panose="02000000000000000000" pitchFamily="2" charset="0"/>
              </a:rPr>
              <a:t>At Morda our geography curriculum seeks to</a:t>
            </a:r>
            <a:r>
              <a:rPr lang="en-GB" b="0" i="0" dirty="0">
                <a:effectLst/>
                <a:latin typeface="Roboto" panose="02000000000000000000" pitchFamily="2" charset="0"/>
              </a:rPr>
              <a:t> inspire pupils to become responsible and courageous local and global citizens. We use Mantle of the Expert fictional contexts as a tool to transport our pupils to the most inaccessible places in the world and also to explore geographical challenges in our own locality.</a:t>
            </a:r>
            <a:r>
              <a:rPr lang="en-GB" b="0" i="0" dirty="0">
                <a:solidFill>
                  <a:srgbClr val="000000"/>
                </a:solidFill>
                <a:effectLst/>
                <a:latin typeface="Roboto" panose="02000000000000000000" pitchFamily="2" charset="0"/>
              </a:rPr>
              <a:t> </a:t>
            </a:r>
            <a:endParaRPr lang="en-GB" dirty="0"/>
          </a:p>
        </p:txBody>
      </p:sp>
    </p:spTree>
    <p:extLst>
      <p:ext uri="{BB962C8B-B14F-4D97-AF65-F5344CB8AC3E}">
        <p14:creationId xmlns:p14="http://schemas.microsoft.com/office/powerpoint/2010/main" val="176338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geography teaching looks like in work and in lessons</a:t>
            </a:r>
          </a:p>
        </p:txBody>
      </p:sp>
      <p:sp>
        <p:nvSpPr>
          <p:cNvPr id="3" name="Content Placeholder 2"/>
          <p:cNvSpPr>
            <a:spLocks noGrp="1"/>
          </p:cNvSpPr>
          <p:nvPr>
            <p:ph idx="1"/>
          </p:nvPr>
        </p:nvSpPr>
        <p:spPr>
          <a:xfrm>
            <a:off x="838200" y="1825625"/>
            <a:ext cx="11014166" cy="4351338"/>
          </a:xfrm>
        </p:spPr>
        <p:txBody>
          <a:bodyPr>
            <a:normAutofit fontScale="92500" lnSpcReduction="10000"/>
          </a:bodyPr>
          <a:lstStyle/>
          <a:p>
            <a:pPr marL="0" indent="0">
              <a:buNone/>
            </a:pPr>
            <a:r>
              <a:rPr lang="en-GB" dirty="0"/>
              <a:t>Geography is included within the regular cycle of monitoring</a:t>
            </a:r>
          </a:p>
          <a:p>
            <a:pPr marL="0" indent="0">
              <a:buNone/>
            </a:pPr>
            <a:endParaRPr lang="en-GB" dirty="0"/>
          </a:p>
          <a:p>
            <a:pPr marL="0" indent="0">
              <a:buNone/>
            </a:pPr>
            <a:r>
              <a:rPr lang="en-GB" dirty="0"/>
              <a:t>This monitors outcomes in children work, reviews planning and considers impact of assessment, practice and feedback – the last review was in Spring 2020</a:t>
            </a:r>
          </a:p>
          <a:p>
            <a:pPr marL="0" indent="0">
              <a:buNone/>
            </a:pPr>
            <a:endParaRPr lang="en-GB" dirty="0"/>
          </a:p>
          <a:p>
            <a:pPr marL="0" indent="0">
              <a:buNone/>
            </a:pPr>
            <a:r>
              <a:rPr lang="en-GB" dirty="0"/>
              <a:t>Governors lead ‘pupil voice’ activities to provide opportunity for children to reflect on their learning experiences</a:t>
            </a:r>
          </a:p>
          <a:p>
            <a:pPr marL="0" indent="0">
              <a:buNone/>
            </a:pPr>
            <a:endParaRPr lang="en-GB" dirty="0"/>
          </a:p>
          <a:p>
            <a:pPr marL="0" indent="0">
              <a:buNone/>
            </a:pPr>
            <a:r>
              <a:rPr lang="en-GB" dirty="0"/>
              <a:t>Link governors liaise with subject leaders to review curriculum developments and support evaluation</a:t>
            </a:r>
          </a:p>
          <a:p>
            <a:pPr marL="0" indent="0">
              <a:buNone/>
            </a:pPr>
            <a:endParaRPr lang="en-GB" dirty="0"/>
          </a:p>
        </p:txBody>
      </p:sp>
    </p:spTree>
    <p:extLst>
      <p:ext uri="{BB962C8B-B14F-4D97-AF65-F5344CB8AC3E}">
        <p14:creationId xmlns:p14="http://schemas.microsoft.com/office/powerpoint/2010/main" val="3062136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Preparing children for the next steps</a:t>
            </a:r>
          </a:p>
        </p:txBody>
      </p:sp>
      <p:sp>
        <p:nvSpPr>
          <p:cNvPr id="3" name="Content Placeholder 2"/>
          <p:cNvSpPr>
            <a:spLocks noGrp="1"/>
          </p:cNvSpPr>
          <p:nvPr>
            <p:ph idx="1"/>
          </p:nvPr>
        </p:nvSpPr>
        <p:spPr>
          <a:xfrm>
            <a:off x="838199" y="1825625"/>
            <a:ext cx="9924393" cy="4351338"/>
          </a:xfrm>
        </p:spPr>
        <p:txBody>
          <a:bodyPr>
            <a:normAutofit/>
          </a:bodyPr>
          <a:lstStyle/>
          <a:p>
            <a:r>
              <a:rPr lang="en-GB" dirty="0"/>
              <a:t>Most children transfer to Mary Webb School at end of Y6</a:t>
            </a:r>
          </a:p>
          <a:p>
            <a:r>
              <a:rPr lang="en-GB" dirty="0"/>
              <a:t>Discussions with Mary Webb planned Autumn term 2021</a:t>
            </a:r>
          </a:p>
          <a:p>
            <a:r>
              <a:rPr lang="en-GB" dirty="0"/>
              <a:t>Aim to provide precision with which primary schools set their curriculum goals and make sure pupils are properly prepared for the next phase of education</a:t>
            </a:r>
          </a:p>
          <a:p>
            <a:endParaRPr lang="en-GB" dirty="0"/>
          </a:p>
        </p:txBody>
      </p:sp>
    </p:spTree>
    <p:extLst>
      <p:ext uri="{BB962C8B-B14F-4D97-AF65-F5344CB8AC3E}">
        <p14:creationId xmlns:p14="http://schemas.microsoft.com/office/powerpoint/2010/main" val="2492658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9992"/>
            <a:ext cx="10515600" cy="1325563"/>
          </a:xfrm>
        </p:spPr>
        <p:txBody>
          <a:bodyPr/>
          <a:lstStyle/>
          <a:p>
            <a:r>
              <a:rPr lang="en-US" dirty="0"/>
              <a:t>Staff CPD &amp; Research</a:t>
            </a:r>
            <a:endParaRPr lang="en-GB" dirty="0"/>
          </a:p>
        </p:txBody>
      </p:sp>
      <p:sp>
        <p:nvSpPr>
          <p:cNvPr id="3" name="Content Placeholder 2"/>
          <p:cNvSpPr>
            <a:spLocks noGrp="1"/>
          </p:cNvSpPr>
          <p:nvPr>
            <p:ph idx="1"/>
          </p:nvPr>
        </p:nvSpPr>
        <p:spPr>
          <a:xfrm>
            <a:off x="838200" y="1233427"/>
            <a:ext cx="10515600" cy="4351338"/>
          </a:xfrm>
        </p:spPr>
        <p:txBody>
          <a:bodyPr/>
          <a:lstStyle/>
          <a:p>
            <a:r>
              <a:rPr lang="en-US" dirty="0"/>
              <a:t>School has developed the Geography curriculum and knowledge of skills using the Di Pie training</a:t>
            </a:r>
          </a:p>
          <a:p>
            <a:r>
              <a:rPr lang="en-US" dirty="0"/>
              <a:t>Geography subject leader to arrange working with other subject leaders to develop Geography progression in </a:t>
            </a:r>
            <a:r>
              <a:rPr lang="en-US" dirty="0" err="1"/>
              <a:t>Morda</a:t>
            </a:r>
            <a:r>
              <a:rPr lang="en-US" dirty="0"/>
              <a:t> school (Summer 2022)</a:t>
            </a:r>
          </a:p>
          <a:p>
            <a:r>
              <a:rPr lang="en-US" dirty="0"/>
              <a:t>Subject lead to arrange team teaching in other classes to find out how learning takes place across the school.</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64505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will this subject develop in the future?</a:t>
            </a:r>
          </a:p>
        </p:txBody>
      </p:sp>
      <p:sp>
        <p:nvSpPr>
          <p:cNvPr id="3" name="Content Placeholder 2"/>
          <p:cNvSpPr>
            <a:spLocks noGrp="1"/>
          </p:cNvSpPr>
          <p:nvPr>
            <p:ph idx="1"/>
          </p:nvPr>
        </p:nvSpPr>
        <p:spPr/>
        <p:txBody>
          <a:bodyPr/>
          <a:lstStyle/>
          <a:p>
            <a:r>
              <a:rPr lang="en-GB" dirty="0"/>
              <a:t>Need to undertake monitoring of the subject in Summer 2022 and report to governors.</a:t>
            </a:r>
          </a:p>
          <a:p>
            <a:r>
              <a:rPr lang="en-GB" dirty="0"/>
              <a:t>Need to ensure resource audit</a:t>
            </a:r>
          </a:p>
          <a:p>
            <a:pPr lvl="3"/>
            <a:r>
              <a:rPr lang="en-GB" dirty="0"/>
              <a:t>Where are the resource frustrations? What do we need to be able to teach it better?</a:t>
            </a:r>
          </a:p>
          <a:p>
            <a:pPr lvl="3"/>
            <a:r>
              <a:rPr lang="en-GB" dirty="0"/>
              <a:t>How can we support children’s geographical knowledge in other areas of the curriculum (and do we have the resources to support this)?</a:t>
            </a:r>
          </a:p>
          <a:p>
            <a:pPr lvl="1"/>
            <a:endParaRPr lang="en-GB" dirty="0"/>
          </a:p>
          <a:p>
            <a:pPr marL="457200" lvl="1" indent="0">
              <a:buNone/>
            </a:pPr>
            <a:endParaRPr lang="en-GB" dirty="0"/>
          </a:p>
        </p:txBody>
      </p:sp>
    </p:spTree>
    <p:extLst>
      <p:ext uri="{BB962C8B-B14F-4D97-AF65-F5344CB8AC3E}">
        <p14:creationId xmlns:p14="http://schemas.microsoft.com/office/powerpoint/2010/main" val="478012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8B16A-148E-405E-99D7-DA73CEDFA357}"/>
              </a:ext>
            </a:extLst>
          </p:cNvPr>
          <p:cNvSpPr>
            <a:spLocks noGrp="1"/>
          </p:cNvSpPr>
          <p:nvPr>
            <p:ph type="title"/>
          </p:nvPr>
        </p:nvSpPr>
        <p:spPr/>
        <p:txBody>
          <a:bodyPr/>
          <a:lstStyle/>
          <a:p>
            <a:r>
              <a:rPr lang="en-GB" dirty="0"/>
              <a:t>Implementation</a:t>
            </a:r>
          </a:p>
        </p:txBody>
      </p:sp>
      <p:sp>
        <p:nvSpPr>
          <p:cNvPr id="3" name="Content Placeholder 2">
            <a:extLst>
              <a:ext uri="{FF2B5EF4-FFF2-40B4-BE49-F238E27FC236}">
                <a16:creationId xmlns:a16="http://schemas.microsoft.com/office/drawing/2014/main" id="{6543A098-838B-40CB-AE6E-6778315D4A5B}"/>
              </a:ext>
            </a:extLst>
          </p:cNvPr>
          <p:cNvSpPr>
            <a:spLocks noGrp="1"/>
          </p:cNvSpPr>
          <p:nvPr>
            <p:ph idx="1"/>
          </p:nvPr>
        </p:nvSpPr>
        <p:spPr/>
        <p:txBody>
          <a:bodyPr>
            <a:normAutofit fontScale="55000" lnSpcReduction="20000"/>
          </a:bodyPr>
          <a:lstStyle/>
          <a:p>
            <a:r>
              <a:rPr lang="en-GB" i="0" dirty="0">
                <a:effectLst/>
                <a:latin typeface="Droid Sans"/>
              </a:rPr>
              <a:t>Pupils are taught key physical and human knowledge of the world regularly, in order to embed this information in their long-term memory. Within carefully constructed fictional contexts, pupils visit places of geographical interest and explore and influence geographical challenges as if they were operating in the real world. Our pupils are led by our Christian Values of Courage, Compassion and Fairness as the consider difficult geographical challenges in the world. Through the geography curriculum, they reflect on their own actions and responsibilities to other people, to the environment and to the sustainability of the planet. </a:t>
            </a:r>
            <a:br>
              <a:rPr lang="en-GB" i="0" dirty="0">
                <a:effectLst/>
                <a:latin typeface="Droid Sans"/>
              </a:rPr>
            </a:br>
            <a:r>
              <a:rPr lang="en-GB" i="0" dirty="0">
                <a:effectLst/>
                <a:latin typeface="Droid Sans"/>
              </a:rPr>
              <a:t>Our eco -school committee encourages children become responsible eco-citizens and make a positive impact on their local and global environment. </a:t>
            </a:r>
          </a:p>
          <a:p>
            <a:pPr marL="0" indent="0" algn="l">
              <a:buNone/>
            </a:pPr>
            <a:r>
              <a:rPr lang="en-GB" b="1" i="0" dirty="0">
                <a:effectLst/>
                <a:latin typeface="Droid Sans"/>
              </a:rPr>
              <a:t>Curriculum Design and Pedagogical Approach</a:t>
            </a:r>
          </a:p>
          <a:p>
            <a:pPr algn="l"/>
            <a:r>
              <a:rPr lang="en-GB" i="0" dirty="0">
                <a:effectLst/>
                <a:latin typeface="Roboto" panose="02000000000000000000" pitchFamily="2" charset="0"/>
              </a:rPr>
              <a:t>Teachers use the Rolling Planning Frameworks to identify the subject content for each Geography  topic for example KS1 African Adventure . Using the Geography  Progression in Skills document below along with the National Curriculum Programmes of Study, teachers choose which aspects of the unit to emphasise.</a:t>
            </a:r>
            <a:br>
              <a:rPr lang="en-GB" i="0" dirty="0">
                <a:effectLst/>
                <a:latin typeface="Roboto" panose="02000000000000000000" pitchFamily="2" charset="0"/>
              </a:rPr>
            </a:br>
            <a:r>
              <a:rPr lang="en-GB" i="0" dirty="0">
                <a:effectLst/>
                <a:latin typeface="Roboto" panose="02000000000000000000" pitchFamily="2" charset="0"/>
              </a:rPr>
              <a:t>Their choices are guided by the character of the class, the needs of different groups in the cohort and by the school’s core values of Compassion, Courage and Fairness. For example when designing the  Mantle context for KS1 African adventure teachers chose to focus on  issues of fairness, highlighting the  inadequate educational facilities in the African village. Through the mantle children were encouraged to work together to build a new school. in KS2 Climate Emergency mantle  children were encouraged to show compassion for the areas effected by climate change and make courageous choices in their role as environmental experts. </a:t>
            </a:r>
            <a:br>
              <a:rPr lang="en-GB" i="0" dirty="0">
                <a:effectLst/>
                <a:latin typeface="Roboto" panose="02000000000000000000" pitchFamily="2" charset="0"/>
              </a:rPr>
            </a:br>
            <a:r>
              <a:rPr lang="en-GB" i="0" dirty="0">
                <a:effectLst/>
                <a:latin typeface="Roboto" panose="02000000000000000000" pitchFamily="2" charset="0"/>
              </a:rPr>
              <a:t>Teachers then produce a knowledge organiser which informs their Mantle of The Expert plan and contains the key knowledge. Mantle of the Expert is the primary pedagogical method for Geography  alongside focused teaching using retrieval practice of elements that don’t fall easily into the Mantle plan. </a:t>
            </a:r>
          </a:p>
          <a:p>
            <a:br>
              <a:rPr lang="en-GB" b="0" i="0" dirty="0">
                <a:solidFill>
                  <a:srgbClr val="000000"/>
                </a:solidFill>
                <a:effectLst/>
                <a:latin typeface="Droid Sans"/>
              </a:rPr>
            </a:br>
            <a:endParaRPr lang="en-GB" b="0" i="0" dirty="0">
              <a:solidFill>
                <a:srgbClr val="000000"/>
              </a:solidFill>
              <a:effectLst/>
              <a:latin typeface="Droid Sans"/>
            </a:endParaRPr>
          </a:p>
          <a:p>
            <a:endParaRPr lang="en-GB" dirty="0"/>
          </a:p>
        </p:txBody>
      </p:sp>
    </p:spTree>
    <p:extLst>
      <p:ext uri="{BB962C8B-B14F-4D97-AF65-F5344CB8AC3E}">
        <p14:creationId xmlns:p14="http://schemas.microsoft.com/office/powerpoint/2010/main" val="1780693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38299-2E6F-497A-A201-EFA01909732C}"/>
              </a:ext>
            </a:extLst>
          </p:cNvPr>
          <p:cNvSpPr>
            <a:spLocks noGrp="1"/>
          </p:cNvSpPr>
          <p:nvPr>
            <p:ph type="title"/>
          </p:nvPr>
        </p:nvSpPr>
        <p:spPr/>
        <p:txBody>
          <a:bodyPr/>
          <a:lstStyle/>
          <a:p>
            <a:r>
              <a:rPr lang="en-GB" dirty="0"/>
              <a:t>IMPACT</a:t>
            </a:r>
          </a:p>
        </p:txBody>
      </p:sp>
      <p:sp>
        <p:nvSpPr>
          <p:cNvPr id="3" name="Content Placeholder 2">
            <a:extLst>
              <a:ext uri="{FF2B5EF4-FFF2-40B4-BE49-F238E27FC236}">
                <a16:creationId xmlns:a16="http://schemas.microsoft.com/office/drawing/2014/main" id="{34F7F2D2-7EB3-4F3D-830A-38E98ACEEC01}"/>
              </a:ext>
            </a:extLst>
          </p:cNvPr>
          <p:cNvSpPr>
            <a:spLocks noGrp="1"/>
          </p:cNvSpPr>
          <p:nvPr>
            <p:ph idx="1"/>
          </p:nvPr>
        </p:nvSpPr>
        <p:spPr/>
        <p:txBody>
          <a:bodyPr>
            <a:normAutofit fontScale="92500"/>
          </a:bodyPr>
          <a:lstStyle/>
          <a:p>
            <a:r>
              <a:rPr lang="en-GB" dirty="0"/>
              <a:t>Children leave Morda school with a good understanding of the geography of their own locality and the surrounding areas. </a:t>
            </a:r>
          </a:p>
          <a:p>
            <a:r>
              <a:rPr lang="en-GB" dirty="0"/>
              <a:t>They have a good knowledge of the world continents , countries and sustainability and their role in </a:t>
            </a:r>
            <a:r>
              <a:rPr lang="en-GB"/>
              <a:t>climate change.</a:t>
            </a:r>
            <a:endParaRPr lang="en-GB" dirty="0"/>
          </a:p>
          <a:p>
            <a:r>
              <a:rPr lang="en-GB" dirty="0"/>
              <a:t>Children are able to use and identify features on a arial,  </a:t>
            </a:r>
            <a:r>
              <a:rPr lang="en-GB" dirty="0" err="1"/>
              <a:t>os</a:t>
            </a:r>
            <a:r>
              <a:rPr lang="en-GB" dirty="0"/>
              <a:t> maps atlases and globes.</a:t>
            </a:r>
          </a:p>
          <a:p>
            <a:r>
              <a:rPr lang="en-GB" dirty="0"/>
              <a:t>They can talk in detail about physical and human features of the countries and location they have studied</a:t>
            </a:r>
          </a:p>
          <a:p>
            <a:r>
              <a:rPr lang="en-GB" dirty="0"/>
              <a:t>They leave </a:t>
            </a:r>
            <a:r>
              <a:rPr lang="en-GB" dirty="0" err="1"/>
              <a:t>Morda</a:t>
            </a:r>
            <a:r>
              <a:rPr lang="en-GB" dirty="0"/>
              <a:t> with a good understanding of their role as global citizens and the impact they have on sustainability and climate change .   </a:t>
            </a:r>
          </a:p>
        </p:txBody>
      </p:sp>
    </p:spTree>
    <p:extLst>
      <p:ext uri="{BB962C8B-B14F-4D97-AF65-F5344CB8AC3E}">
        <p14:creationId xmlns:p14="http://schemas.microsoft.com/office/powerpoint/2010/main" val="3993555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a:t>
            </a:r>
          </a:p>
        </p:txBody>
      </p:sp>
      <p:sp>
        <p:nvSpPr>
          <p:cNvPr id="3" name="Content Placeholder 2"/>
          <p:cNvSpPr>
            <a:spLocks noGrp="1"/>
          </p:cNvSpPr>
          <p:nvPr>
            <p:ph idx="1"/>
          </p:nvPr>
        </p:nvSpPr>
        <p:spPr/>
        <p:txBody>
          <a:bodyPr>
            <a:normAutofit fontScale="55000" lnSpcReduction="20000"/>
          </a:bodyPr>
          <a:lstStyle/>
          <a:p>
            <a:r>
              <a:rPr lang="en-GB" dirty="0"/>
              <a:t>The design of the geography curriculum </a:t>
            </a:r>
          </a:p>
          <a:p>
            <a:r>
              <a:rPr lang="en-GB" dirty="0"/>
              <a:t>What we are trying to achieve with the geography curriculum</a:t>
            </a:r>
          </a:p>
          <a:p>
            <a:r>
              <a:rPr lang="en-GB" dirty="0"/>
              <a:t>Our aims for the teaching of geography</a:t>
            </a:r>
          </a:p>
          <a:p>
            <a:r>
              <a:rPr lang="en-GB" dirty="0"/>
              <a:t>EYFS Understanding the world at Morda</a:t>
            </a:r>
          </a:p>
          <a:p>
            <a:r>
              <a:rPr lang="en-GB" dirty="0"/>
              <a:t>Schemes of work followed and medium term planning in geography</a:t>
            </a:r>
          </a:p>
          <a:p>
            <a:r>
              <a:rPr lang="en-GB" dirty="0"/>
              <a:t>How geography is taught</a:t>
            </a:r>
          </a:p>
          <a:p>
            <a:r>
              <a:rPr lang="en-GB" dirty="0"/>
              <a:t>How we ensure that subject knowledge is retained</a:t>
            </a:r>
          </a:p>
          <a:p>
            <a:r>
              <a:rPr lang="en-GB" dirty="0"/>
              <a:t>How children progress in History over their time at the school (Remembering that progress is knowing more, remembering more and being able to do more)</a:t>
            </a:r>
          </a:p>
          <a:p>
            <a:r>
              <a:rPr lang="en-GB" dirty="0"/>
              <a:t>How we ensure that pupils with SEND benefit from the curriculum in this subject</a:t>
            </a:r>
          </a:p>
          <a:p>
            <a:r>
              <a:rPr lang="en-GB" dirty="0"/>
              <a:t>Links to other curriculum subjects</a:t>
            </a:r>
          </a:p>
          <a:p>
            <a:r>
              <a:rPr lang="en-GB" dirty="0"/>
              <a:t>Subject resources</a:t>
            </a:r>
          </a:p>
          <a:p>
            <a:r>
              <a:rPr lang="en-GB" dirty="0"/>
              <a:t>What geography teaching looks like in work and in lessons</a:t>
            </a:r>
          </a:p>
          <a:p>
            <a:r>
              <a:rPr lang="en-GB" dirty="0"/>
              <a:t>How we prepare children for the next steps in their learning</a:t>
            </a:r>
          </a:p>
          <a:p>
            <a:r>
              <a:rPr lang="en-GB" dirty="0"/>
              <a:t>How we would look to develop this subject in the future</a:t>
            </a:r>
          </a:p>
          <a:p>
            <a:endParaRPr lang="en-GB" dirty="0"/>
          </a:p>
          <a:p>
            <a:endParaRPr lang="en-GB" dirty="0"/>
          </a:p>
        </p:txBody>
      </p:sp>
    </p:spTree>
    <p:extLst>
      <p:ext uri="{BB962C8B-B14F-4D97-AF65-F5344CB8AC3E}">
        <p14:creationId xmlns:p14="http://schemas.microsoft.com/office/powerpoint/2010/main" val="1913193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aims for the teaching of geography</a:t>
            </a:r>
          </a:p>
        </p:txBody>
      </p:sp>
      <p:sp>
        <p:nvSpPr>
          <p:cNvPr id="3" name="Content Placeholder 2"/>
          <p:cNvSpPr>
            <a:spLocks noGrp="1"/>
          </p:cNvSpPr>
          <p:nvPr>
            <p:ph idx="1"/>
          </p:nvPr>
        </p:nvSpPr>
        <p:spPr/>
        <p:txBody>
          <a:bodyPr>
            <a:normAutofit/>
          </a:bodyPr>
          <a:lstStyle/>
          <a:p>
            <a:r>
              <a:rPr lang="en-GB" dirty="0"/>
              <a:t>To develop </a:t>
            </a:r>
            <a:r>
              <a:rPr lang="en-GB" b="1" dirty="0"/>
              <a:t>inquisitive </a:t>
            </a:r>
            <a:r>
              <a:rPr lang="en-GB" dirty="0"/>
              <a:t>minds and for children to develop a sense of place across the curriculum</a:t>
            </a:r>
          </a:p>
          <a:p>
            <a:r>
              <a:rPr lang="en-GB" dirty="0"/>
              <a:t>To encourage children to be </a:t>
            </a:r>
            <a:r>
              <a:rPr lang="en-GB" b="1" dirty="0"/>
              <a:t>respectful</a:t>
            </a:r>
            <a:r>
              <a:rPr lang="en-GB" dirty="0"/>
              <a:t> of the natural world and the earth’s resources</a:t>
            </a:r>
          </a:p>
          <a:p>
            <a:r>
              <a:rPr lang="en-GB" dirty="0"/>
              <a:t>For children to know the impact of human beings on the planet and to support them to play their part as </a:t>
            </a:r>
            <a:r>
              <a:rPr lang="en-GB" b="1" dirty="0"/>
              <a:t>global citizens</a:t>
            </a:r>
          </a:p>
          <a:p>
            <a:r>
              <a:rPr lang="en-GB" dirty="0"/>
              <a:t>For children to be </a:t>
            </a:r>
            <a:r>
              <a:rPr lang="en-GB" b="1" dirty="0"/>
              <a:t>ambitious</a:t>
            </a:r>
            <a:r>
              <a:rPr lang="en-GB" dirty="0"/>
              <a:t> and prepare them for the next step of their learning in geography</a:t>
            </a:r>
          </a:p>
        </p:txBody>
      </p:sp>
    </p:spTree>
    <p:extLst>
      <p:ext uri="{BB962C8B-B14F-4D97-AF65-F5344CB8AC3E}">
        <p14:creationId xmlns:p14="http://schemas.microsoft.com/office/powerpoint/2010/main" val="3447729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FDAC4-FF4E-481D-8DB6-908F4A04909A}"/>
              </a:ext>
            </a:extLst>
          </p:cNvPr>
          <p:cNvSpPr>
            <a:spLocks noGrp="1"/>
          </p:cNvSpPr>
          <p:nvPr>
            <p:ph type="title"/>
          </p:nvPr>
        </p:nvSpPr>
        <p:spPr/>
        <p:txBody>
          <a:bodyPr/>
          <a:lstStyle/>
          <a:p>
            <a:r>
              <a:rPr lang="en-GB" dirty="0"/>
              <a:t>EYFS Understanding the world AT MORDA </a:t>
            </a:r>
          </a:p>
        </p:txBody>
      </p:sp>
      <p:sp>
        <p:nvSpPr>
          <p:cNvPr id="3" name="Content Placeholder 2">
            <a:extLst>
              <a:ext uri="{FF2B5EF4-FFF2-40B4-BE49-F238E27FC236}">
                <a16:creationId xmlns:a16="http://schemas.microsoft.com/office/drawing/2014/main" id="{FBFE9A01-6C6F-49C1-805B-DC5F0AF7659D}"/>
              </a:ext>
            </a:extLst>
          </p:cNvPr>
          <p:cNvSpPr>
            <a:spLocks noGrp="1"/>
          </p:cNvSpPr>
          <p:nvPr>
            <p:ph idx="1"/>
          </p:nvPr>
        </p:nvSpPr>
        <p:spPr/>
        <p:txBody>
          <a:bodyPr/>
          <a:lstStyle/>
          <a:p>
            <a:pPr marL="114300" indent="0">
              <a:buNone/>
            </a:pPr>
            <a:r>
              <a:rPr lang="en-GB" dirty="0"/>
              <a:t>At Morda, when children start in Reception they learn about Ourselves during the first term at school. We explore where they live and make maps. Children love drawing maps and this extends to the continuous provision when they make various journey maps in the outdoor area and at Forest School.</a:t>
            </a:r>
          </a:p>
          <a:p>
            <a:pPr marL="114300" indent="0">
              <a:buNone/>
            </a:pPr>
            <a:r>
              <a:rPr lang="en-GB" dirty="0"/>
              <a:t>During the year, children learn about different countries and where they are in the world. </a:t>
            </a:r>
          </a:p>
          <a:p>
            <a:pPr marL="114300" indent="0">
              <a:buNone/>
            </a:pPr>
            <a:r>
              <a:rPr lang="en-GB" dirty="0"/>
              <a:t>We read a range of books which take place in different countries and find more about those countries. </a:t>
            </a:r>
          </a:p>
        </p:txBody>
      </p:sp>
    </p:spTree>
    <p:extLst>
      <p:ext uri="{BB962C8B-B14F-4D97-AF65-F5344CB8AC3E}">
        <p14:creationId xmlns:p14="http://schemas.microsoft.com/office/powerpoint/2010/main" val="355204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E4096-4FCB-443B-9BFC-8B206E329D3B}"/>
              </a:ext>
            </a:extLst>
          </p:cNvPr>
          <p:cNvSpPr>
            <a:spLocks noGrp="1"/>
          </p:cNvSpPr>
          <p:nvPr>
            <p:ph type="title"/>
          </p:nvPr>
        </p:nvSpPr>
        <p:spPr/>
        <p:txBody>
          <a:bodyPr/>
          <a:lstStyle/>
          <a:p>
            <a:r>
              <a:rPr lang="en-GB" dirty="0"/>
              <a:t>Early Learning Goal</a:t>
            </a:r>
          </a:p>
        </p:txBody>
      </p:sp>
      <p:sp>
        <p:nvSpPr>
          <p:cNvPr id="3" name="Content Placeholder 2">
            <a:extLst>
              <a:ext uri="{FF2B5EF4-FFF2-40B4-BE49-F238E27FC236}">
                <a16:creationId xmlns:a16="http://schemas.microsoft.com/office/drawing/2014/main" id="{CBDC3CD5-2313-40AA-9E95-AACCC7E6AD8A}"/>
              </a:ext>
            </a:extLst>
          </p:cNvPr>
          <p:cNvSpPr>
            <a:spLocks noGrp="1"/>
          </p:cNvSpPr>
          <p:nvPr>
            <p:ph idx="1"/>
          </p:nvPr>
        </p:nvSpPr>
        <p:spPr/>
        <p:txBody>
          <a:bodyPr>
            <a:normAutofit fontScale="70000" lnSpcReduction="20000"/>
          </a:bodyPr>
          <a:lstStyle/>
          <a:p>
            <a:pPr marL="0" indent="0">
              <a:buNone/>
            </a:pPr>
            <a:r>
              <a:rPr lang="en-GB" dirty="0"/>
              <a:t>At the end of the Reception year, children are assessed against the Early Learning Goals. Children are assessed as expected or emerging. Understanding the world: People, culture and communities covers Geography.</a:t>
            </a:r>
          </a:p>
          <a:p>
            <a:pPr marL="0" indent="0">
              <a:buNone/>
            </a:pPr>
            <a:r>
              <a:rPr lang="en-GB" dirty="0"/>
              <a:t>This information is shared with parents and year 1 teachers so they understand the child’s stage of development and learning needs and help them to plan the year 1 curriculum to meet the needs of all children.</a:t>
            </a:r>
          </a:p>
          <a:p>
            <a:pPr marL="0" indent="0">
              <a:buNone/>
            </a:pPr>
            <a:endParaRPr lang="en-GB" dirty="0"/>
          </a:p>
          <a:p>
            <a:pPr marL="0" indent="0">
              <a:buNone/>
            </a:pPr>
            <a:r>
              <a:rPr lang="en-GB" dirty="0"/>
              <a:t>People Culture and Communities ELG </a:t>
            </a:r>
          </a:p>
          <a:p>
            <a:pPr marL="0" indent="0">
              <a:buNone/>
            </a:pPr>
            <a:r>
              <a:rPr lang="en-GB" dirty="0"/>
              <a:t>Children at the expected level of development will: </a:t>
            </a:r>
          </a:p>
          <a:p>
            <a:pPr>
              <a:buFontTx/>
              <a:buChar char="-"/>
            </a:pPr>
            <a:r>
              <a:rPr lang="en-GB" dirty="0"/>
              <a:t>Describe their immediate environment using knowledge from observation, discussion, stories, non-fiction texts, and maps; </a:t>
            </a:r>
          </a:p>
          <a:p>
            <a:pPr marL="0" indent="0">
              <a:buNone/>
            </a:pPr>
            <a:r>
              <a:rPr lang="en-GB" dirty="0"/>
              <a:t>- Know some similarities and differences between different religious and cultural communities in this country, drawing on their experiences and what has been read in class; </a:t>
            </a:r>
          </a:p>
          <a:p>
            <a:pPr marL="0" indent="0">
              <a:buNone/>
            </a:pPr>
            <a:r>
              <a:rPr lang="en-GB" dirty="0"/>
              <a:t>- Explain some similarities and differences between life in this country and life in other countries, drawing on knowledge from stories, non-fiction texts and – when appropriate – maps. </a:t>
            </a:r>
          </a:p>
          <a:p>
            <a:pPr marL="0" indent="0">
              <a:buNone/>
            </a:pPr>
            <a:endParaRPr lang="en-GB" dirty="0"/>
          </a:p>
        </p:txBody>
      </p:sp>
    </p:spTree>
    <p:extLst>
      <p:ext uri="{BB962C8B-B14F-4D97-AF65-F5344CB8AC3E}">
        <p14:creationId xmlns:p14="http://schemas.microsoft.com/office/powerpoint/2010/main" val="2756663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design of the geography curriculum </a:t>
            </a:r>
          </a:p>
        </p:txBody>
      </p:sp>
      <p:sp>
        <p:nvSpPr>
          <p:cNvPr id="3" name="Content Placeholder 2"/>
          <p:cNvSpPr>
            <a:spLocks noGrp="1"/>
          </p:cNvSpPr>
          <p:nvPr>
            <p:ph idx="1"/>
          </p:nvPr>
        </p:nvSpPr>
        <p:spPr>
          <a:xfrm>
            <a:off x="838200" y="1825625"/>
            <a:ext cx="10515600" cy="4679678"/>
          </a:xfrm>
        </p:spPr>
        <p:txBody>
          <a:bodyPr>
            <a:normAutofit fontScale="70000" lnSpcReduction="20000"/>
          </a:bodyPr>
          <a:lstStyle/>
          <a:p>
            <a:r>
              <a:rPr lang="en-GB" dirty="0"/>
              <a:t>Planning follows National Curriculum</a:t>
            </a:r>
          </a:p>
          <a:p>
            <a:r>
              <a:rPr lang="en-GB" dirty="0"/>
              <a:t>Two-year rolling programme in operation for geography in KS1 and KS2</a:t>
            </a:r>
          </a:p>
          <a:p>
            <a:r>
              <a:rPr lang="en-GB" dirty="0"/>
              <a:t>The rolling programme ensures the following:</a:t>
            </a:r>
          </a:p>
          <a:p>
            <a:pPr lvl="1"/>
            <a:r>
              <a:rPr lang="en-GB" dirty="0"/>
              <a:t>Match with two-year rolling programme for other subjects to provide cross-curricular links</a:t>
            </a:r>
          </a:p>
          <a:p>
            <a:pPr lvl="1"/>
            <a:r>
              <a:rPr lang="en-GB" dirty="0"/>
              <a:t>Sufficient and cumulative coverage of the national curriculum components that develops knowledge over time (regardless of theme)</a:t>
            </a:r>
          </a:p>
          <a:p>
            <a:pPr lvl="1"/>
            <a:r>
              <a:rPr lang="en-GB" dirty="0"/>
              <a:t>Components are tracked to ensure key components are taught and repeated throughout rolling programme – a ‘spiralling’ curriculum</a:t>
            </a:r>
          </a:p>
          <a:p>
            <a:pPr lvl="1"/>
            <a:r>
              <a:rPr lang="en-GB" dirty="0"/>
              <a:t>Match to specific needs of learners at </a:t>
            </a:r>
            <a:r>
              <a:rPr lang="en-GB" dirty="0" err="1"/>
              <a:t>Morda</a:t>
            </a:r>
            <a:r>
              <a:rPr lang="en-GB" dirty="0"/>
              <a:t>, reflecting needs and characteristics of learners</a:t>
            </a:r>
          </a:p>
          <a:p>
            <a:pPr lvl="1"/>
            <a:r>
              <a:rPr lang="en-GB" dirty="0"/>
              <a:t>Prevention of duplication of content due to fluctuation in year group sizes whilst enabling sufficient coverage and revisiting of concepts </a:t>
            </a:r>
          </a:p>
          <a:p>
            <a:r>
              <a:rPr lang="en-GB" dirty="0"/>
              <a:t>Termly theme blocked to provide opportunities for deep learning of a subject/unit.</a:t>
            </a:r>
          </a:p>
          <a:p>
            <a:r>
              <a:rPr lang="en-GB" dirty="0"/>
              <a:t>Strand tracker is audited against NC, which reflects content selection to match school context (cross-referenced to school drivers) and need, and demonstrates cross-curricular links </a:t>
            </a:r>
          </a:p>
          <a:p>
            <a:r>
              <a:rPr lang="en-GB" dirty="0"/>
              <a:t>Link with history as a humanities-based topic, but </a:t>
            </a:r>
            <a:r>
              <a:rPr lang="en-GB" u="sng" dirty="0"/>
              <a:t>underpinned by clear geography learning objectives and concepts</a:t>
            </a:r>
            <a:r>
              <a:rPr lang="en-GB" dirty="0"/>
              <a:t>. For instance, a history based unit will still maintain and build opportunities for children to develop their geographical knowledge within any topic</a:t>
            </a:r>
          </a:p>
          <a:p>
            <a:pPr marL="0" indent="0">
              <a:buNone/>
            </a:pPr>
            <a:endParaRPr lang="en-GB" dirty="0"/>
          </a:p>
          <a:p>
            <a:endParaRPr lang="en-GB" dirty="0"/>
          </a:p>
          <a:p>
            <a:endParaRPr lang="en-GB" dirty="0"/>
          </a:p>
          <a:p>
            <a:endParaRPr lang="en-GB" dirty="0"/>
          </a:p>
        </p:txBody>
      </p:sp>
    </p:spTree>
    <p:extLst>
      <p:ext uri="{BB962C8B-B14F-4D97-AF65-F5344CB8AC3E}">
        <p14:creationId xmlns:p14="http://schemas.microsoft.com/office/powerpoint/2010/main" val="40739362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2509</TotalTime>
  <Words>2200</Words>
  <Application>Microsoft Office PowerPoint</Application>
  <PresentationFormat>Widescreen</PresentationFormat>
  <Paragraphs>180</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Droid Sans</vt:lpstr>
      <vt:lpstr>Roboto</vt:lpstr>
      <vt:lpstr>Office Theme</vt:lpstr>
      <vt:lpstr>PowerPoint Presentation</vt:lpstr>
      <vt:lpstr>Intent</vt:lpstr>
      <vt:lpstr>Implementation</vt:lpstr>
      <vt:lpstr>IMPACT</vt:lpstr>
      <vt:lpstr>Overview</vt:lpstr>
      <vt:lpstr>Our aims for the teaching of geography</vt:lpstr>
      <vt:lpstr>EYFS Understanding the world AT MORDA </vt:lpstr>
      <vt:lpstr>Early Learning Goal</vt:lpstr>
      <vt:lpstr>The design of the geography curriculum </vt:lpstr>
      <vt:lpstr>How geography is planned</vt:lpstr>
      <vt:lpstr>What we are trying to achieve with the geography curriculum</vt:lpstr>
      <vt:lpstr>Concepts to be remembered (and revisited to develop deep understanding)</vt:lpstr>
      <vt:lpstr>Schemes of work followed and medium term planning in geography</vt:lpstr>
      <vt:lpstr>How we ensure that subject knowledge is retained?</vt:lpstr>
      <vt:lpstr>Assessing knowledge including use of Proof of Progress tasks</vt:lpstr>
      <vt:lpstr>How we ensure that pupils with SEND benefit from the curriculum in geography</vt:lpstr>
      <vt:lpstr>Links to other curriculum subjects</vt:lpstr>
      <vt:lpstr>Subject resources</vt:lpstr>
      <vt:lpstr>Curriculum enrichment</vt:lpstr>
      <vt:lpstr>What geography teaching looks like in work and in lessons</vt:lpstr>
      <vt:lpstr>Preparing children for the next steps</vt:lpstr>
      <vt:lpstr>Staff CPD &amp; Research</vt:lpstr>
      <vt:lpstr>How will this subject develop in the future?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dc:title>
  <dc:creator>Head Trinity CE</dc:creator>
  <cp:lastModifiedBy>Claire Humphreys</cp:lastModifiedBy>
  <cp:revision>82</cp:revision>
  <dcterms:created xsi:type="dcterms:W3CDTF">2021-03-15T13:47:28Z</dcterms:created>
  <dcterms:modified xsi:type="dcterms:W3CDTF">2022-07-08T15:17:08Z</dcterms:modified>
</cp:coreProperties>
</file>