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57" r:id="rId4"/>
    <p:sldId id="301" r:id="rId5"/>
    <p:sldId id="303" r:id="rId6"/>
    <p:sldId id="304" r:id="rId7"/>
    <p:sldId id="261" r:id="rId8"/>
    <p:sldId id="305" r:id="rId9"/>
    <p:sldId id="290" r:id="rId10"/>
    <p:sldId id="291" r:id="rId11"/>
    <p:sldId id="287" r:id="rId12"/>
    <p:sldId id="288" r:id="rId13"/>
    <p:sldId id="289" r:id="rId14"/>
    <p:sldId id="292" r:id="rId15"/>
    <p:sldId id="258" r:id="rId16"/>
    <p:sldId id="306" r:id="rId17"/>
    <p:sldId id="296" r:id="rId18"/>
    <p:sldId id="298" r:id="rId19"/>
    <p:sldId id="299" r:id="rId20"/>
    <p:sldId id="300" r:id="rId21"/>
    <p:sldId id="293" r:id="rId22"/>
    <p:sldId id="294" r:id="rId23"/>
    <p:sldId id="276" r:id="rId24"/>
    <p:sldId id="280" r:id="rId25"/>
    <p:sldId id="271"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1" autoAdjust="0"/>
    <p:restoredTop sz="94660"/>
  </p:normalViewPr>
  <p:slideViewPr>
    <p:cSldViewPr snapToGrid="0">
      <p:cViewPr varScale="1">
        <p:scale>
          <a:sx n="65" d="100"/>
          <a:sy n="65" d="100"/>
        </p:scale>
        <p:origin x="6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10B7E3B-FF2F-47C0-A671-5EDC66C5C442}"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48196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B7E3B-FF2F-47C0-A671-5EDC66C5C442}"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12048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B7E3B-FF2F-47C0-A671-5EDC66C5C442}"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88953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B7E3B-FF2F-47C0-A671-5EDC66C5C442}"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185590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0B7E3B-FF2F-47C0-A671-5EDC66C5C442}"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56824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0B7E3B-FF2F-47C0-A671-5EDC66C5C442}"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77417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0B7E3B-FF2F-47C0-A671-5EDC66C5C442}" type="datetimeFigureOut">
              <a:rPr lang="en-GB" smtClean="0"/>
              <a:t>01/12/2025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24868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0B7E3B-FF2F-47C0-A671-5EDC66C5C442}" type="datetimeFigureOut">
              <a:rPr lang="en-GB" smtClean="0"/>
              <a:t>01/12/2025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152453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B7E3B-FF2F-47C0-A671-5EDC66C5C442}" type="datetimeFigureOut">
              <a:rPr lang="en-GB" smtClean="0"/>
              <a:t>01/12/2025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64520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7E3B-FF2F-47C0-A671-5EDC66C5C442}"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346925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7E3B-FF2F-47C0-A671-5EDC66C5C442}"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12020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B7E3B-FF2F-47C0-A671-5EDC66C5C442}" type="datetimeFigureOut">
              <a:rPr lang="en-GB" smtClean="0"/>
              <a:t>01/12/2025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B100A-B4F5-4A3D-800C-B4EDB5F942F8}" type="slidenum">
              <a:rPr lang="en-GB" smtClean="0"/>
              <a:t>‹#›</a:t>
            </a:fld>
            <a:endParaRPr lang="en-GB"/>
          </a:p>
        </p:txBody>
      </p:sp>
    </p:spTree>
    <p:extLst>
      <p:ext uri="{BB962C8B-B14F-4D97-AF65-F5344CB8AC3E}">
        <p14:creationId xmlns:p14="http://schemas.microsoft.com/office/powerpoint/2010/main" val="191705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Writing</a:t>
            </a:r>
          </a:p>
        </p:txBody>
      </p:sp>
      <p:sp>
        <p:nvSpPr>
          <p:cNvPr id="3" name="Subtitle 2"/>
          <p:cNvSpPr>
            <a:spLocks noGrp="1"/>
          </p:cNvSpPr>
          <p:nvPr>
            <p:ph type="subTitle" idx="1"/>
          </p:nvPr>
        </p:nvSpPr>
        <p:spPr/>
        <p:txBody>
          <a:bodyPr/>
          <a:lstStyle/>
          <a:p>
            <a:r>
              <a:rPr lang="en-GB" dirty="0"/>
              <a:t>Subject Overview and Plan</a:t>
            </a:r>
          </a:p>
          <a:p>
            <a:endParaRPr lang="en-GB" dirty="0"/>
          </a:p>
          <a:p>
            <a:r>
              <a:rPr lang="en-GB" dirty="0"/>
              <a:t>Last updated – Dec 2025</a:t>
            </a:r>
          </a:p>
        </p:txBody>
      </p:sp>
      <p:pic>
        <p:nvPicPr>
          <p:cNvPr id="4" name="Picture 3">
            <a:extLst>
              <a:ext uri="{FF2B5EF4-FFF2-40B4-BE49-F238E27FC236}">
                <a16:creationId xmlns:a16="http://schemas.microsoft.com/office/drawing/2014/main" id="{CA1F35E7-558E-40F7-93E7-A2420A952B17}"/>
              </a:ext>
            </a:extLst>
          </p:cNvPr>
          <p:cNvPicPr>
            <a:picLocks noChangeAspect="1"/>
          </p:cNvPicPr>
          <p:nvPr/>
        </p:nvPicPr>
        <p:blipFill>
          <a:blip r:embed="rId2"/>
          <a:stretch>
            <a:fillRect/>
          </a:stretch>
        </p:blipFill>
        <p:spPr>
          <a:xfrm>
            <a:off x="549529" y="225433"/>
            <a:ext cx="2694666" cy="2749534"/>
          </a:xfrm>
          <a:prstGeom prst="rect">
            <a:avLst/>
          </a:prstGeom>
        </p:spPr>
      </p:pic>
    </p:spTree>
    <p:extLst>
      <p:ext uri="{BB962C8B-B14F-4D97-AF65-F5344CB8AC3E}">
        <p14:creationId xmlns:p14="http://schemas.microsoft.com/office/powerpoint/2010/main" val="54891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planning of writing</a:t>
            </a:r>
          </a:p>
        </p:txBody>
      </p:sp>
      <p:sp>
        <p:nvSpPr>
          <p:cNvPr id="3" name="Content Placeholder 2"/>
          <p:cNvSpPr>
            <a:spLocks noGrp="1"/>
          </p:cNvSpPr>
          <p:nvPr>
            <p:ph idx="1"/>
          </p:nvPr>
        </p:nvSpPr>
        <p:spPr>
          <a:xfrm>
            <a:off x="550416" y="1615736"/>
            <a:ext cx="10803384" cy="4561227"/>
          </a:xfrm>
        </p:spPr>
        <p:txBody>
          <a:bodyPr>
            <a:normAutofit fontScale="85000" lnSpcReduction="20000"/>
          </a:bodyPr>
          <a:lstStyle/>
          <a:p>
            <a:r>
              <a:rPr lang="en-GB" dirty="0"/>
              <a:t>Teaching staff are to plan a unit of work, generally over a </a:t>
            </a:r>
            <a:r>
              <a:rPr lang="en-GB" b="1" dirty="0"/>
              <a:t>period of 2-4 weeks. </a:t>
            </a:r>
          </a:p>
          <a:p>
            <a:r>
              <a:rPr lang="en-GB" dirty="0"/>
              <a:t>This provides for a </a:t>
            </a:r>
            <a:r>
              <a:rPr lang="en-GB" b="1" dirty="0"/>
              <a:t>sequence of lessons using the school’s English Pedagogy</a:t>
            </a:r>
            <a:r>
              <a:rPr lang="en-GB" dirty="0"/>
              <a:t> which has been developed by the school. Planning supports children’s acquisition of knowledge in line with the  Morda Writing Assessment</a:t>
            </a:r>
          </a:p>
          <a:p>
            <a:r>
              <a:rPr lang="en-GB" dirty="0"/>
              <a:t>At Morda are writing is often </a:t>
            </a:r>
            <a:r>
              <a:rPr lang="en-GB" b="1" dirty="0"/>
              <a:t>inspired by our Humanities focused Mantle of the Expert </a:t>
            </a:r>
            <a:r>
              <a:rPr lang="en-GB" dirty="0"/>
              <a:t>Commissions – and children learn to </a:t>
            </a:r>
            <a:r>
              <a:rPr lang="en-GB" b="1" dirty="0"/>
              <a:t>write for an important ‘real’ purpose </a:t>
            </a:r>
            <a:r>
              <a:rPr lang="en-GB" dirty="0"/>
              <a:t>within the fictional context. Writing is also inspired by </a:t>
            </a:r>
            <a:r>
              <a:rPr lang="en-GB" b="1" dirty="0"/>
              <a:t>high quality fiction and non-fiction texts </a:t>
            </a:r>
            <a:r>
              <a:rPr lang="en-GB" dirty="0"/>
              <a:t>and throughout the school children learn to write with increasing skill in a range of genres .</a:t>
            </a:r>
          </a:p>
          <a:p>
            <a:r>
              <a:rPr lang="en-GB" dirty="0"/>
              <a:t>Writing genres are selected using the </a:t>
            </a:r>
            <a:r>
              <a:rPr lang="en-GB" b="1" dirty="0"/>
              <a:t>Morda Writing Genres document  and agreed with the Writing subject leaders in a pre-planning, planning meeting </a:t>
            </a:r>
            <a:r>
              <a:rPr lang="en-GB" dirty="0"/>
              <a:t>to ensure the national curriculum is adhered to but also children are taught the </a:t>
            </a:r>
            <a:r>
              <a:rPr lang="en-GB" u="sng" dirty="0"/>
              <a:t>full selection</a:t>
            </a:r>
            <a:r>
              <a:rPr lang="en-GB" dirty="0"/>
              <a:t> of </a:t>
            </a:r>
            <a:r>
              <a:rPr lang="en-GB" b="1" dirty="0"/>
              <a:t>fiction and non-fiction text types</a:t>
            </a:r>
            <a:r>
              <a:rPr lang="en-GB" dirty="0"/>
              <a:t> by the end of Primary School. </a:t>
            </a:r>
          </a:p>
          <a:p>
            <a:r>
              <a:rPr lang="en-GB" dirty="0"/>
              <a:t>The writing curriculum is </a:t>
            </a:r>
            <a:r>
              <a:rPr lang="en-GB" b="1" dirty="0"/>
              <a:t>deliberately spiral </a:t>
            </a:r>
            <a:r>
              <a:rPr lang="en-GB" dirty="0"/>
              <a:t>so that children </a:t>
            </a:r>
            <a:r>
              <a:rPr lang="en-GB" b="1" dirty="0"/>
              <a:t>revisit and improve </a:t>
            </a:r>
            <a:r>
              <a:rPr lang="en-GB" dirty="0"/>
              <a:t>on their ability to write in different genres and styles over time. </a:t>
            </a:r>
          </a:p>
          <a:p>
            <a:endParaRPr lang="en-GB" dirty="0"/>
          </a:p>
        </p:txBody>
      </p:sp>
    </p:spTree>
    <p:extLst>
      <p:ext uri="{BB962C8B-B14F-4D97-AF65-F5344CB8AC3E}">
        <p14:creationId xmlns:p14="http://schemas.microsoft.com/office/powerpoint/2010/main" val="402279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MORDA Writing Pedagogy</a:t>
            </a:r>
          </a:p>
        </p:txBody>
      </p:sp>
      <p:pic>
        <p:nvPicPr>
          <p:cNvPr id="4" name="Picture 3"/>
          <p:cNvPicPr>
            <a:picLocks noChangeAspect="1"/>
          </p:cNvPicPr>
          <p:nvPr/>
        </p:nvPicPr>
        <p:blipFill>
          <a:blip r:embed="rId2"/>
          <a:stretch>
            <a:fillRect/>
          </a:stretch>
        </p:blipFill>
        <p:spPr>
          <a:xfrm>
            <a:off x="674785" y="1444406"/>
            <a:ext cx="8768255" cy="2289093"/>
          </a:xfrm>
          <a:prstGeom prst="rect">
            <a:avLst/>
          </a:prstGeom>
        </p:spPr>
      </p:pic>
      <p:pic>
        <p:nvPicPr>
          <p:cNvPr id="5" name="Picture 4"/>
          <p:cNvPicPr>
            <a:picLocks noChangeAspect="1"/>
          </p:cNvPicPr>
          <p:nvPr/>
        </p:nvPicPr>
        <p:blipFill rotWithShape="1">
          <a:blip r:embed="rId3"/>
          <a:srcRect t="1751" b="1"/>
          <a:stretch/>
        </p:blipFill>
        <p:spPr>
          <a:xfrm>
            <a:off x="588579" y="3733499"/>
            <a:ext cx="8835892" cy="2330970"/>
          </a:xfrm>
          <a:prstGeom prst="rect">
            <a:avLst/>
          </a:prstGeom>
        </p:spPr>
      </p:pic>
      <p:sp>
        <p:nvSpPr>
          <p:cNvPr id="3" name="TextBox 2"/>
          <p:cNvSpPr txBox="1"/>
          <p:nvPr/>
        </p:nvSpPr>
        <p:spPr>
          <a:xfrm>
            <a:off x="9606455" y="1566041"/>
            <a:ext cx="2354318" cy="5078313"/>
          </a:xfrm>
          <a:prstGeom prst="rect">
            <a:avLst/>
          </a:prstGeom>
          <a:noFill/>
        </p:spPr>
        <p:txBody>
          <a:bodyPr wrap="square" rtlCol="0">
            <a:spAutoFit/>
          </a:bodyPr>
          <a:lstStyle/>
          <a:p>
            <a:r>
              <a:rPr lang="en-GB" dirty="0"/>
              <a:t>Writing units should include a clear sequence of lessons that allows children to gain the key knowledge and skills to be able to write a particular text type.</a:t>
            </a:r>
          </a:p>
          <a:p>
            <a:r>
              <a:rPr lang="en-GB" dirty="0"/>
              <a:t>The pedagogy allows for clear progression.</a:t>
            </a:r>
          </a:p>
          <a:p>
            <a:r>
              <a:rPr lang="en-GB" dirty="0"/>
              <a:t>Pie Corbett Talk For Writing and Mantle of the Expert dramatic contexts provide rich opportunities for children to develop their oracy and author voice.</a:t>
            </a:r>
          </a:p>
        </p:txBody>
      </p:sp>
    </p:spTree>
    <p:extLst>
      <p:ext uri="{BB962C8B-B14F-4D97-AF65-F5344CB8AC3E}">
        <p14:creationId xmlns:p14="http://schemas.microsoft.com/office/powerpoint/2010/main" val="156149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Morda Writing Pedagogy</a:t>
            </a:r>
          </a:p>
        </p:txBody>
      </p:sp>
      <p:pic>
        <p:nvPicPr>
          <p:cNvPr id="6" name="Picture 5"/>
          <p:cNvPicPr>
            <a:picLocks noChangeAspect="1"/>
          </p:cNvPicPr>
          <p:nvPr/>
        </p:nvPicPr>
        <p:blipFill rotWithShape="1">
          <a:blip r:embed="rId2"/>
          <a:srcRect t="1489"/>
          <a:stretch/>
        </p:blipFill>
        <p:spPr>
          <a:xfrm>
            <a:off x="187989" y="1379348"/>
            <a:ext cx="9229653" cy="4909591"/>
          </a:xfrm>
          <a:prstGeom prst="rect">
            <a:avLst/>
          </a:prstGeom>
        </p:spPr>
      </p:pic>
      <p:sp>
        <p:nvSpPr>
          <p:cNvPr id="5" name="TextBox 4">
            <a:extLst>
              <a:ext uri="{FF2B5EF4-FFF2-40B4-BE49-F238E27FC236}">
                <a16:creationId xmlns:a16="http://schemas.microsoft.com/office/drawing/2014/main" id="{0401782D-F61E-409B-8BBE-5575CBB0584A}"/>
              </a:ext>
            </a:extLst>
          </p:cNvPr>
          <p:cNvSpPr txBox="1"/>
          <p:nvPr/>
        </p:nvSpPr>
        <p:spPr>
          <a:xfrm>
            <a:off x="9570203" y="92988"/>
            <a:ext cx="2541722" cy="6740307"/>
          </a:xfrm>
          <a:prstGeom prst="rect">
            <a:avLst/>
          </a:prstGeom>
          <a:noFill/>
        </p:spPr>
        <p:txBody>
          <a:bodyPr wrap="square" rtlCol="0">
            <a:spAutoFit/>
          </a:bodyPr>
          <a:lstStyle/>
          <a:p>
            <a:r>
              <a:rPr lang="en-GB" dirty="0"/>
              <a:t>Teachers integrate teaching of grammar and punctuation into their sequence of learning in Reception KS1 and  KS2</a:t>
            </a:r>
          </a:p>
          <a:p>
            <a:endParaRPr lang="en-GB" dirty="0"/>
          </a:p>
          <a:p>
            <a:r>
              <a:rPr lang="en-GB" dirty="0"/>
              <a:t>Year 6 are taught grammar and punctuation more formally as part of their preparation for end of key stage assessment and secondary transition. </a:t>
            </a:r>
          </a:p>
          <a:p>
            <a:endParaRPr lang="en-GB" dirty="0"/>
          </a:p>
          <a:p>
            <a:r>
              <a:rPr lang="en-GB" dirty="0"/>
              <a:t>RWI Oxford Owl Spelling programme taught in years 2-6 </a:t>
            </a:r>
          </a:p>
          <a:p>
            <a:endParaRPr lang="en-GB" dirty="0"/>
          </a:p>
          <a:p>
            <a:r>
              <a:rPr lang="en-GB" dirty="0"/>
              <a:t>Modelled, guided and shared writing is used where appropriate to support and extend children’s writing.  </a:t>
            </a:r>
          </a:p>
        </p:txBody>
      </p:sp>
    </p:spTree>
    <p:extLst>
      <p:ext uri="{BB962C8B-B14F-4D97-AF65-F5344CB8AC3E}">
        <p14:creationId xmlns:p14="http://schemas.microsoft.com/office/powerpoint/2010/main" val="383043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Morda Writing Pedagogy</a:t>
            </a:r>
          </a:p>
        </p:txBody>
      </p:sp>
      <p:sp>
        <p:nvSpPr>
          <p:cNvPr id="4" name="TextBox 3">
            <a:extLst>
              <a:ext uri="{FF2B5EF4-FFF2-40B4-BE49-F238E27FC236}">
                <a16:creationId xmlns:a16="http://schemas.microsoft.com/office/drawing/2014/main" id="{4E94BC3C-9954-4C7F-8B04-FCEF0DA6044D}"/>
              </a:ext>
            </a:extLst>
          </p:cNvPr>
          <p:cNvSpPr txBox="1"/>
          <p:nvPr/>
        </p:nvSpPr>
        <p:spPr>
          <a:xfrm>
            <a:off x="8474697" y="365126"/>
            <a:ext cx="3393651" cy="7294305"/>
          </a:xfrm>
          <a:prstGeom prst="rect">
            <a:avLst/>
          </a:prstGeom>
          <a:noFill/>
        </p:spPr>
        <p:txBody>
          <a:bodyPr wrap="square" rtlCol="0">
            <a:spAutoFit/>
          </a:bodyPr>
          <a:lstStyle/>
          <a:p>
            <a:r>
              <a:rPr lang="en-GB" dirty="0"/>
              <a:t>WRITING A SUPPORTS/ SCAFFOLDS </a:t>
            </a:r>
          </a:p>
          <a:p>
            <a:r>
              <a:rPr lang="en-GB" dirty="0"/>
              <a:t>Children use sound mats,  spelling cards, vocabulary sheets, writing scaffolds, working walls  and success criteria to support their independent writing at an appropriate level to their need ( except when writing for a formally assessed end of key stage pieces. )</a:t>
            </a:r>
          </a:p>
          <a:p>
            <a:endParaRPr lang="en-GB" dirty="0"/>
          </a:p>
          <a:p>
            <a:endParaRPr lang="en-GB" dirty="0"/>
          </a:p>
          <a:p>
            <a:r>
              <a:rPr lang="en-GB" dirty="0"/>
              <a:t>REDRAFTING EDITING AND IMPROVING</a:t>
            </a:r>
          </a:p>
          <a:p>
            <a:r>
              <a:rPr lang="en-GB" dirty="0"/>
              <a:t>Rec / </a:t>
            </a:r>
            <a:r>
              <a:rPr lang="en-GB" dirty="0" err="1"/>
              <a:t>Yr</a:t>
            </a:r>
            <a:r>
              <a:rPr lang="en-GB" dirty="0"/>
              <a:t> 1 improve their writing in pencil. Children from </a:t>
            </a:r>
            <a:r>
              <a:rPr lang="en-GB" dirty="0" err="1"/>
              <a:t>Yr</a:t>
            </a:r>
            <a:r>
              <a:rPr lang="en-GB" dirty="0"/>
              <a:t> 2 use green pen to edit their work and respond to marking. They are encouraged to become more independent in their improving and redrafting working with peers to improve each others writing as they move through KS2. </a:t>
            </a:r>
          </a:p>
          <a:p>
            <a:endParaRPr lang="en-GB" dirty="0"/>
          </a:p>
          <a:p>
            <a:endParaRPr lang="en-GB" dirty="0"/>
          </a:p>
        </p:txBody>
      </p:sp>
      <p:pic>
        <p:nvPicPr>
          <p:cNvPr id="8" name="Picture 7">
            <a:extLst>
              <a:ext uri="{FF2B5EF4-FFF2-40B4-BE49-F238E27FC236}">
                <a16:creationId xmlns:a16="http://schemas.microsoft.com/office/drawing/2014/main" id="{0AE835BF-443C-43A6-86BF-67B36E48763A}"/>
              </a:ext>
            </a:extLst>
          </p:cNvPr>
          <p:cNvPicPr>
            <a:picLocks noChangeAspect="1"/>
          </p:cNvPicPr>
          <p:nvPr/>
        </p:nvPicPr>
        <p:blipFill>
          <a:blip r:embed="rId2"/>
          <a:stretch>
            <a:fillRect/>
          </a:stretch>
        </p:blipFill>
        <p:spPr>
          <a:xfrm>
            <a:off x="323652" y="1919082"/>
            <a:ext cx="7410002" cy="2999287"/>
          </a:xfrm>
          <a:prstGeom prst="rect">
            <a:avLst/>
          </a:prstGeom>
        </p:spPr>
      </p:pic>
      <p:sp>
        <p:nvSpPr>
          <p:cNvPr id="9" name="TextBox 8">
            <a:extLst>
              <a:ext uri="{FF2B5EF4-FFF2-40B4-BE49-F238E27FC236}">
                <a16:creationId xmlns:a16="http://schemas.microsoft.com/office/drawing/2014/main" id="{02A161BB-309F-4802-BE72-473F0682AA80}"/>
              </a:ext>
            </a:extLst>
          </p:cNvPr>
          <p:cNvSpPr txBox="1"/>
          <p:nvPr/>
        </p:nvSpPr>
        <p:spPr>
          <a:xfrm>
            <a:off x="323652" y="5083444"/>
            <a:ext cx="7076789" cy="646331"/>
          </a:xfrm>
          <a:prstGeom prst="rect">
            <a:avLst/>
          </a:prstGeom>
          <a:noFill/>
        </p:spPr>
        <p:txBody>
          <a:bodyPr wrap="square" rtlCol="0">
            <a:spAutoFit/>
          </a:bodyPr>
          <a:lstStyle/>
          <a:p>
            <a:r>
              <a:rPr lang="en-GB" dirty="0"/>
              <a:t>Note : Redrafting of writing is done where appropriate- e.g. redrafting a letter to send , redrafting a brochure on publisher for publication etc </a:t>
            </a:r>
          </a:p>
        </p:txBody>
      </p:sp>
    </p:spTree>
    <p:extLst>
      <p:ext uri="{BB962C8B-B14F-4D97-AF65-F5344CB8AC3E}">
        <p14:creationId xmlns:p14="http://schemas.microsoft.com/office/powerpoint/2010/main" val="486902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97" y="0"/>
            <a:ext cx="10515600" cy="1325563"/>
          </a:xfrm>
        </p:spPr>
        <p:txBody>
          <a:bodyPr/>
          <a:lstStyle/>
          <a:p>
            <a:r>
              <a:rPr lang="en-GB" dirty="0"/>
              <a:t>Genres </a:t>
            </a:r>
          </a:p>
        </p:txBody>
      </p:sp>
      <p:sp>
        <p:nvSpPr>
          <p:cNvPr id="3" name="Content Placeholder 2"/>
          <p:cNvSpPr>
            <a:spLocks noGrp="1"/>
          </p:cNvSpPr>
          <p:nvPr>
            <p:ph idx="1"/>
          </p:nvPr>
        </p:nvSpPr>
        <p:spPr>
          <a:xfrm>
            <a:off x="338897" y="914400"/>
            <a:ext cx="9934855" cy="4522240"/>
          </a:xfrm>
        </p:spPr>
        <p:txBody>
          <a:bodyPr/>
          <a:lstStyle/>
          <a:p>
            <a:r>
              <a:rPr lang="en-GB" sz="1800" dirty="0"/>
              <a:t>School has planned the genres to be covered across each year group and have added to National Curriculum requirements to reflect pupils’ needs</a:t>
            </a:r>
          </a:p>
          <a:p>
            <a:r>
              <a:rPr lang="en-GB" sz="1800" dirty="0"/>
              <a:t>This is designed to ensure a sufficient balance between fiction and non-fiction genres, and enable teaching to be appropriately pitched to meet the needs of mixed-year groups</a:t>
            </a:r>
          </a:p>
          <a:p>
            <a:r>
              <a:rPr lang="en-US" sz="1800" dirty="0"/>
              <a:t>Teachers use the document to support their planning and agree genres with the writing subject lead in a pre-planning planning meeting each term to ensure appropriate coverage of the full range of genres.</a:t>
            </a:r>
          </a:p>
          <a:p>
            <a:r>
              <a:rPr lang="en-US" sz="1800" dirty="0"/>
              <a:t>Every term children are taught a short sequence of learning on communication writing (formal / informal letter or email) as part of their </a:t>
            </a:r>
            <a:r>
              <a:rPr lang="en-US" sz="1800" dirty="0" err="1"/>
              <a:t>MoE</a:t>
            </a:r>
            <a:r>
              <a:rPr lang="en-US" sz="1800" dirty="0"/>
              <a:t> context. This ensures the regular revisiting  of this type of writing. </a:t>
            </a:r>
            <a:endParaRPr lang="en-GB" sz="1800" dirty="0"/>
          </a:p>
          <a:p>
            <a:pPr marL="0" indent="0">
              <a:buNone/>
            </a:pPr>
            <a:endParaRPr lang="en-GB" sz="1800" dirty="0"/>
          </a:p>
          <a:p>
            <a:pPr marL="0" indent="0">
              <a:buNone/>
            </a:pP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1322614288"/>
              </p:ext>
            </p:extLst>
          </p:nvPr>
        </p:nvGraphicFramePr>
        <p:xfrm>
          <a:off x="10125267" y="2253774"/>
          <a:ext cx="1880100" cy="4372605"/>
        </p:xfrm>
        <a:graphic>
          <a:graphicData uri="http://schemas.openxmlformats.org/drawingml/2006/table">
            <a:tbl>
              <a:tblPr/>
              <a:tblGrid>
                <a:gridCol w="1880100">
                  <a:extLst>
                    <a:ext uri="{9D8B030D-6E8A-4147-A177-3AD203B41FA5}">
                      <a16:colId xmlns:a16="http://schemas.microsoft.com/office/drawing/2014/main" val="2747100858"/>
                    </a:ext>
                  </a:extLst>
                </a:gridCol>
              </a:tblGrid>
              <a:tr h="237854">
                <a:tc>
                  <a:txBody>
                    <a:bodyPr/>
                    <a:lstStyle/>
                    <a:p>
                      <a:pPr rtl="0" fontAlgn="t">
                        <a:spcBef>
                          <a:spcPts val="0"/>
                        </a:spcBef>
                        <a:spcAft>
                          <a:spcPts val="0"/>
                        </a:spcAft>
                      </a:pPr>
                      <a:r>
                        <a:rPr lang="en-GB" sz="1000" b="1" i="0" u="none" strike="noStrike" dirty="0">
                          <a:solidFill>
                            <a:srgbClr val="FF0000"/>
                          </a:solidFill>
                          <a:effectLst/>
                          <a:latin typeface="Times New Roman" panose="02020603050405020304" pitchFamily="18" charset="0"/>
                        </a:rPr>
                        <a:t>Narratives:</a:t>
                      </a:r>
                      <a:endParaRPr lang="en-GB" sz="1700" dirty="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216936"/>
                  </a:ext>
                </a:extLst>
              </a:tr>
              <a:tr h="209872">
                <a:tc>
                  <a:txBody>
                    <a:bodyPr/>
                    <a:lstStyle/>
                    <a:p>
                      <a:pPr rtl="0" fontAlgn="t">
                        <a:spcBef>
                          <a:spcPts val="0"/>
                        </a:spcBef>
                        <a:spcAft>
                          <a:spcPts val="0"/>
                        </a:spcAft>
                      </a:pPr>
                      <a:r>
                        <a:rPr lang="en-GB" sz="800" b="1" i="0" u="none" strike="noStrike">
                          <a:solidFill>
                            <a:srgbClr val="FF0000"/>
                          </a:solidFill>
                          <a:effectLst/>
                          <a:latin typeface="Times New Roman" panose="02020603050405020304" pitchFamily="18" charset="0"/>
                        </a:rPr>
                        <a:t>National Curriculum (Statutory):</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08289291"/>
                  </a:ext>
                </a:extLst>
              </a:tr>
              <a:tr h="335795">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Predictable and Patterned Language / Rhyming Stories (KS1)</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725768"/>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Different Stories by Same Author (KS1)</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219985"/>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Fairy Tales (KS1 / Y3/4)</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163875"/>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Traditional Stories (KS1 / Y3/4 / Y5/6)</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572028"/>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Play Scripts (Y3/4 / Y5/6)</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931932"/>
                  </a:ext>
                </a:extLst>
              </a:tr>
              <a:tr h="23113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Myths &amp; Legends (Y3/4 / Y5/6)</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026034"/>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Stories from Other Cultures (Y5/6)</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675488"/>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Literacy Heritage / Classic Novels (Y5/6)</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308184"/>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Modern Fiction (Y5/6)</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390202"/>
                  </a:ext>
                </a:extLst>
              </a:tr>
              <a:tr h="209872">
                <a:tc>
                  <a:txBody>
                    <a:bodyPr/>
                    <a:lstStyle/>
                    <a:p>
                      <a:pPr rtl="0" fontAlgn="t">
                        <a:spcBef>
                          <a:spcPts val="0"/>
                        </a:spcBef>
                        <a:spcAft>
                          <a:spcPts val="0"/>
                        </a:spcAft>
                      </a:pPr>
                      <a:r>
                        <a:rPr lang="en-GB" sz="800" b="1" i="0" u="none" strike="noStrike">
                          <a:solidFill>
                            <a:srgbClr val="FF0000"/>
                          </a:solidFill>
                          <a:effectLst/>
                          <a:latin typeface="Times New Roman" panose="02020603050405020304" pitchFamily="18" charset="0"/>
                        </a:rPr>
                        <a:t>School Curriculum (Non-Statutory):</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66758564"/>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Fantasy / Other World Stories</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707861"/>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Stories from Other Cultures</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148085"/>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Stories with Historical Settings</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246358"/>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Fables</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723024"/>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Adventure / Mystery Stories</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737711"/>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Stories with Flashbacks</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531959"/>
                  </a:ext>
                </a:extLst>
              </a:tr>
              <a:tr h="209872">
                <a:tc>
                  <a:txBody>
                    <a:bodyPr/>
                    <a:lstStyle/>
                    <a:p>
                      <a:pPr rtl="0" fontAlgn="t">
                        <a:spcBef>
                          <a:spcPts val="0"/>
                        </a:spcBef>
                        <a:spcAft>
                          <a:spcPts val="0"/>
                        </a:spcAft>
                      </a:pPr>
                      <a:r>
                        <a:rPr lang="en-GB" sz="800" b="0" i="0" u="none" strike="noStrike">
                          <a:solidFill>
                            <a:srgbClr val="FF0000"/>
                          </a:solidFill>
                          <a:effectLst/>
                          <a:latin typeface="Times New Roman" panose="02020603050405020304" pitchFamily="18" charset="0"/>
                        </a:rPr>
                        <a:t>Local Stories / Authors</a:t>
                      </a:r>
                      <a:endParaRPr lang="en-GB" sz="170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596591"/>
                  </a:ext>
                </a:extLst>
              </a:tr>
              <a:tr h="209872">
                <a:tc>
                  <a:txBody>
                    <a:bodyPr/>
                    <a:lstStyle/>
                    <a:p>
                      <a:pPr rtl="0" fontAlgn="t">
                        <a:spcBef>
                          <a:spcPts val="0"/>
                        </a:spcBef>
                        <a:spcAft>
                          <a:spcPts val="0"/>
                        </a:spcAft>
                      </a:pPr>
                      <a:r>
                        <a:rPr lang="en-GB" sz="800" b="0" i="1" u="none" strike="noStrike" dirty="0">
                          <a:solidFill>
                            <a:srgbClr val="FF0000"/>
                          </a:solidFill>
                          <a:effectLst/>
                          <a:latin typeface="Times New Roman" panose="02020603050405020304" pitchFamily="18" charset="0"/>
                        </a:rPr>
                        <a:t>Other</a:t>
                      </a:r>
                      <a:endParaRPr lang="en-GB" sz="1700" dirty="0">
                        <a:effectLst/>
                      </a:endParaRPr>
                    </a:p>
                  </a:txBody>
                  <a:tcPr marL="62961" marR="62961" marT="41974" marB="4197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867433"/>
                  </a:ext>
                </a:extLst>
              </a:tr>
            </a:tbl>
          </a:graphicData>
        </a:graphic>
      </p:graphicFrame>
      <p:sp>
        <p:nvSpPr>
          <p:cNvPr id="5" name="Rectangle 1"/>
          <p:cNvSpPr>
            <a:spLocks noChangeArrowheads="1"/>
          </p:cNvSpPr>
          <p:nvPr/>
        </p:nvSpPr>
        <p:spPr bwMode="auto">
          <a:xfrm>
            <a:off x="487381" y="26216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991892264"/>
              </p:ext>
            </p:extLst>
          </p:nvPr>
        </p:nvGraphicFramePr>
        <p:xfrm>
          <a:off x="7796764" y="3396783"/>
          <a:ext cx="2047875" cy="3230880"/>
        </p:xfrm>
        <a:graphic>
          <a:graphicData uri="http://schemas.openxmlformats.org/drawingml/2006/table">
            <a:tbl>
              <a:tblPr/>
              <a:tblGrid>
                <a:gridCol w="2047875">
                  <a:extLst>
                    <a:ext uri="{9D8B030D-6E8A-4147-A177-3AD203B41FA5}">
                      <a16:colId xmlns:a16="http://schemas.microsoft.com/office/drawing/2014/main" val="4093115918"/>
                    </a:ext>
                  </a:extLst>
                </a:gridCol>
              </a:tblGrid>
              <a:tr h="0">
                <a:tc>
                  <a:txBody>
                    <a:bodyPr/>
                    <a:lstStyle/>
                    <a:p>
                      <a:pPr rtl="0" fontAlgn="t">
                        <a:spcBef>
                          <a:spcPts val="0"/>
                        </a:spcBef>
                        <a:spcAft>
                          <a:spcPts val="0"/>
                        </a:spcAft>
                      </a:pPr>
                      <a:r>
                        <a:rPr lang="en-GB" sz="1100" b="1" i="0" u="none" strike="noStrike">
                          <a:solidFill>
                            <a:srgbClr val="0070C0"/>
                          </a:solidFill>
                          <a:effectLst/>
                          <a:latin typeface="Times New Roman" panose="02020603050405020304" pitchFamily="18" charset="0"/>
                        </a:rPr>
                        <a:t>Non-fiction:</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906639"/>
                  </a:ext>
                </a:extLst>
              </a:tr>
              <a:tr h="0">
                <a:tc>
                  <a:txBody>
                    <a:bodyPr/>
                    <a:lstStyle/>
                    <a:p>
                      <a:pPr rtl="0" fontAlgn="t">
                        <a:spcBef>
                          <a:spcPts val="0"/>
                        </a:spcBef>
                        <a:spcAft>
                          <a:spcPts val="0"/>
                        </a:spcAft>
                      </a:pPr>
                      <a:r>
                        <a:rPr lang="en-GB" sz="900" b="1" i="0" u="none" strike="noStrike">
                          <a:solidFill>
                            <a:srgbClr val="0070C0"/>
                          </a:solidFill>
                          <a:effectLst/>
                          <a:latin typeface="Times New Roman" panose="02020603050405020304" pitchFamily="18" charset="0"/>
                        </a:rPr>
                        <a:t>School Curriculum (Non-Statutory):</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70517923"/>
                  </a:ext>
                </a:extLst>
              </a:tr>
              <a:tr h="0">
                <a:tc>
                  <a:txBody>
                    <a:bodyPr/>
                    <a:lstStyle/>
                    <a:p>
                      <a:pPr rtl="0" fontAlgn="t">
                        <a:spcBef>
                          <a:spcPts val="0"/>
                        </a:spcBef>
                        <a:spcAft>
                          <a:spcPts val="0"/>
                        </a:spcAft>
                      </a:pPr>
                      <a:r>
                        <a:rPr lang="en-GB" sz="900" b="0" i="0" u="none" strike="noStrike" dirty="0">
                          <a:solidFill>
                            <a:srgbClr val="0070C0"/>
                          </a:solidFill>
                          <a:effectLst/>
                          <a:latin typeface="Times New Roman" panose="02020603050405020304" pitchFamily="18" charset="0"/>
                        </a:rPr>
                        <a:t>Instructions</a:t>
                      </a:r>
                      <a:endParaRPr lang="en-GB"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782134"/>
                  </a:ext>
                </a:extLst>
              </a:tr>
              <a:tr h="0">
                <a:tc>
                  <a:txBody>
                    <a:bodyPr/>
                    <a:lstStyle/>
                    <a:p>
                      <a:pPr rtl="0" fontAlgn="t">
                        <a:spcBef>
                          <a:spcPts val="0"/>
                        </a:spcBef>
                        <a:spcAft>
                          <a:spcPts val="0"/>
                        </a:spcAft>
                      </a:pPr>
                      <a:r>
                        <a:rPr lang="en-GB" sz="900" b="0" i="0" u="none" strike="noStrike">
                          <a:solidFill>
                            <a:srgbClr val="0070C0"/>
                          </a:solidFill>
                          <a:effectLst/>
                          <a:latin typeface="Times New Roman" panose="02020603050405020304" pitchFamily="18" charset="0"/>
                        </a:rPr>
                        <a:t>Formal / Informal Letters</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050359"/>
                  </a:ext>
                </a:extLst>
              </a:tr>
              <a:tr h="0">
                <a:tc>
                  <a:txBody>
                    <a:bodyPr/>
                    <a:lstStyle/>
                    <a:p>
                      <a:pPr rtl="0" fontAlgn="t">
                        <a:spcBef>
                          <a:spcPts val="0"/>
                        </a:spcBef>
                        <a:spcAft>
                          <a:spcPts val="0"/>
                        </a:spcAft>
                      </a:pPr>
                      <a:r>
                        <a:rPr lang="en-GB" sz="900" b="0" i="0" u="none" strike="noStrike">
                          <a:solidFill>
                            <a:srgbClr val="0070C0"/>
                          </a:solidFill>
                          <a:effectLst/>
                          <a:latin typeface="Times New Roman" panose="02020603050405020304" pitchFamily="18" charset="0"/>
                        </a:rPr>
                        <a:t>Persuasive Writing</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716655"/>
                  </a:ext>
                </a:extLst>
              </a:tr>
              <a:tr h="0">
                <a:tc>
                  <a:txBody>
                    <a:bodyPr/>
                    <a:lstStyle/>
                    <a:p>
                      <a:pPr rtl="0" fontAlgn="t">
                        <a:spcBef>
                          <a:spcPts val="0"/>
                        </a:spcBef>
                        <a:spcAft>
                          <a:spcPts val="0"/>
                        </a:spcAft>
                      </a:pPr>
                      <a:r>
                        <a:rPr lang="en-GB" sz="900" b="0" i="0" u="none" strike="noStrike">
                          <a:solidFill>
                            <a:srgbClr val="0070C0"/>
                          </a:solidFill>
                          <a:effectLst/>
                          <a:latin typeface="Times New Roman" panose="02020603050405020304" pitchFamily="18" charset="0"/>
                        </a:rPr>
                        <a:t>Information Texts</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692347"/>
                  </a:ext>
                </a:extLst>
              </a:tr>
              <a:tr h="0">
                <a:tc>
                  <a:txBody>
                    <a:bodyPr/>
                    <a:lstStyle/>
                    <a:p>
                      <a:pPr rtl="0" fontAlgn="t">
                        <a:spcBef>
                          <a:spcPts val="0"/>
                        </a:spcBef>
                        <a:spcAft>
                          <a:spcPts val="0"/>
                        </a:spcAft>
                      </a:pPr>
                      <a:r>
                        <a:rPr lang="en-GB" sz="900" b="0" i="0" u="none" strike="noStrike">
                          <a:solidFill>
                            <a:srgbClr val="0070C0"/>
                          </a:solidFill>
                          <a:effectLst/>
                          <a:latin typeface="Times New Roman" panose="02020603050405020304" pitchFamily="18" charset="0"/>
                        </a:rPr>
                        <a:t>Recount Texts</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688931"/>
                  </a:ext>
                </a:extLst>
              </a:tr>
              <a:tr h="0">
                <a:tc>
                  <a:txBody>
                    <a:bodyPr/>
                    <a:lstStyle/>
                    <a:p>
                      <a:pPr rtl="0" fontAlgn="t">
                        <a:spcBef>
                          <a:spcPts val="0"/>
                        </a:spcBef>
                        <a:spcAft>
                          <a:spcPts val="0"/>
                        </a:spcAft>
                      </a:pPr>
                      <a:r>
                        <a:rPr lang="en-GB" sz="900" b="0" i="0" u="none" strike="noStrike">
                          <a:solidFill>
                            <a:srgbClr val="0070C0"/>
                          </a:solidFill>
                          <a:effectLst/>
                          <a:latin typeface="Times New Roman" panose="02020603050405020304" pitchFamily="18" charset="0"/>
                        </a:rPr>
                        <a:t>Journalistic Texts / Newspapers</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80309"/>
                  </a:ext>
                </a:extLst>
              </a:tr>
              <a:tr h="142875">
                <a:tc>
                  <a:txBody>
                    <a:bodyPr/>
                    <a:lstStyle/>
                    <a:p>
                      <a:pPr rtl="0" fontAlgn="t">
                        <a:spcBef>
                          <a:spcPts val="0"/>
                        </a:spcBef>
                        <a:spcAft>
                          <a:spcPts val="0"/>
                        </a:spcAft>
                      </a:pPr>
                      <a:r>
                        <a:rPr lang="en-GB" sz="900" b="0" i="0" u="none" strike="noStrike">
                          <a:solidFill>
                            <a:srgbClr val="0070C0"/>
                          </a:solidFill>
                          <a:effectLst/>
                          <a:latin typeface="Times New Roman" panose="02020603050405020304" pitchFamily="18" charset="0"/>
                        </a:rPr>
                        <a:t>Explanation Texts </a:t>
                      </a:r>
                      <a:r>
                        <a:rPr lang="en-GB" sz="400" b="0" i="0" u="none" strike="noStrike">
                          <a:solidFill>
                            <a:srgbClr val="0070C0"/>
                          </a:solidFill>
                          <a:effectLst/>
                          <a:latin typeface="Times New Roman" panose="02020603050405020304" pitchFamily="18" charset="0"/>
                        </a:rPr>
                        <a:t>(How/Why)</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697251"/>
                  </a:ext>
                </a:extLst>
              </a:tr>
              <a:tr h="0">
                <a:tc>
                  <a:txBody>
                    <a:bodyPr/>
                    <a:lstStyle/>
                    <a:p>
                      <a:pPr rtl="0" fontAlgn="t">
                        <a:spcBef>
                          <a:spcPts val="0"/>
                        </a:spcBef>
                        <a:spcAft>
                          <a:spcPts val="0"/>
                        </a:spcAft>
                      </a:pPr>
                      <a:r>
                        <a:rPr lang="en-GB" sz="900" b="0" i="0" u="none" strike="noStrike">
                          <a:solidFill>
                            <a:srgbClr val="0070C0"/>
                          </a:solidFill>
                          <a:effectLst/>
                          <a:latin typeface="Times New Roman" panose="02020603050405020304" pitchFamily="18" charset="0"/>
                        </a:rPr>
                        <a:t>Discussion and Argument</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296144"/>
                  </a:ext>
                </a:extLst>
              </a:tr>
              <a:tr h="0">
                <a:tc>
                  <a:txBody>
                    <a:bodyPr/>
                    <a:lstStyle/>
                    <a:p>
                      <a:pPr rtl="0" fontAlgn="t">
                        <a:spcBef>
                          <a:spcPts val="0"/>
                        </a:spcBef>
                        <a:spcAft>
                          <a:spcPts val="0"/>
                        </a:spcAft>
                      </a:pPr>
                      <a:r>
                        <a:rPr lang="en-GB" sz="900" b="0" i="0" u="none" strike="noStrike">
                          <a:solidFill>
                            <a:srgbClr val="0070C0"/>
                          </a:solidFill>
                          <a:effectLst/>
                          <a:latin typeface="Times New Roman" panose="02020603050405020304" pitchFamily="18" charset="0"/>
                        </a:rPr>
                        <a:t>Auto-biographies</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482426"/>
                  </a:ext>
                </a:extLst>
              </a:tr>
              <a:tr h="0">
                <a:tc>
                  <a:txBody>
                    <a:bodyPr/>
                    <a:lstStyle/>
                    <a:p>
                      <a:pPr rtl="0" fontAlgn="t">
                        <a:spcBef>
                          <a:spcPts val="0"/>
                        </a:spcBef>
                        <a:spcAft>
                          <a:spcPts val="0"/>
                        </a:spcAft>
                      </a:pPr>
                      <a:r>
                        <a:rPr lang="en-GB" sz="900" b="0" i="0" u="none" strike="noStrike">
                          <a:solidFill>
                            <a:srgbClr val="0070C0"/>
                          </a:solidFill>
                          <a:effectLst/>
                          <a:latin typeface="Times New Roman" panose="02020603050405020304" pitchFamily="18" charset="0"/>
                        </a:rPr>
                        <a:t>Biographies</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727297"/>
                  </a:ext>
                </a:extLst>
              </a:tr>
              <a:tr h="0">
                <a:tc>
                  <a:txBody>
                    <a:bodyPr/>
                    <a:lstStyle/>
                    <a:p>
                      <a:pPr rtl="0" fontAlgn="t">
                        <a:spcBef>
                          <a:spcPts val="0"/>
                        </a:spcBef>
                        <a:spcAft>
                          <a:spcPts val="0"/>
                        </a:spcAft>
                      </a:pPr>
                      <a:r>
                        <a:rPr lang="en-GB" sz="900" b="0" i="0" u="none" strike="noStrike">
                          <a:solidFill>
                            <a:srgbClr val="0070C0"/>
                          </a:solidFill>
                          <a:effectLst/>
                          <a:latin typeface="Times New Roman" panose="02020603050405020304" pitchFamily="18" charset="0"/>
                        </a:rPr>
                        <a:t>Dictionary Work</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036721"/>
                  </a:ext>
                </a:extLst>
              </a:tr>
              <a:tr h="0">
                <a:tc>
                  <a:txBody>
                    <a:bodyPr/>
                    <a:lstStyle/>
                    <a:p>
                      <a:pPr rtl="0" fontAlgn="t">
                        <a:spcBef>
                          <a:spcPts val="0"/>
                        </a:spcBef>
                        <a:spcAft>
                          <a:spcPts val="0"/>
                        </a:spcAft>
                      </a:pPr>
                      <a:r>
                        <a:rPr lang="en-GB" sz="900" b="0" i="1" u="none" strike="noStrike" dirty="0">
                          <a:solidFill>
                            <a:srgbClr val="0070C0"/>
                          </a:solidFill>
                          <a:effectLst/>
                          <a:latin typeface="Times New Roman" panose="02020603050405020304" pitchFamily="18" charset="0"/>
                        </a:rPr>
                        <a:t>Other</a:t>
                      </a:r>
                      <a:endParaRPr lang="en-GB"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95887"/>
                  </a:ext>
                </a:extLst>
              </a:tr>
            </a:tbl>
          </a:graphicData>
        </a:graphic>
      </p:graphicFrame>
      <p:sp>
        <p:nvSpPr>
          <p:cNvPr id="7" name="Rectangle 2"/>
          <p:cNvSpPr>
            <a:spLocks noChangeArrowheads="1"/>
          </p:cNvSpPr>
          <p:nvPr/>
        </p:nvSpPr>
        <p:spPr bwMode="auto">
          <a:xfrm>
            <a:off x="3307809" y="27410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Table 7"/>
          <p:cNvGraphicFramePr>
            <a:graphicFrameLocks noGrp="1"/>
          </p:cNvGraphicFramePr>
          <p:nvPr>
            <p:extLst>
              <p:ext uri="{D42A27DB-BD31-4B8C-83A1-F6EECF244321}">
                <p14:modId xmlns:p14="http://schemas.microsoft.com/office/powerpoint/2010/main" val="2993125993"/>
              </p:ext>
            </p:extLst>
          </p:nvPr>
        </p:nvGraphicFramePr>
        <p:xfrm>
          <a:off x="5471860" y="4081299"/>
          <a:ext cx="2047875" cy="2545080"/>
        </p:xfrm>
        <a:graphic>
          <a:graphicData uri="http://schemas.openxmlformats.org/drawingml/2006/table">
            <a:tbl>
              <a:tblPr/>
              <a:tblGrid>
                <a:gridCol w="2047875">
                  <a:extLst>
                    <a:ext uri="{9D8B030D-6E8A-4147-A177-3AD203B41FA5}">
                      <a16:colId xmlns:a16="http://schemas.microsoft.com/office/drawing/2014/main" val="3241832382"/>
                    </a:ext>
                  </a:extLst>
                </a:gridCol>
              </a:tblGrid>
              <a:tr h="0">
                <a:tc>
                  <a:txBody>
                    <a:bodyPr/>
                    <a:lstStyle/>
                    <a:p>
                      <a:pPr rtl="0" fontAlgn="t">
                        <a:spcBef>
                          <a:spcPts val="0"/>
                        </a:spcBef>
                        <a:spcAft>
                          <a:spcPts val="0"/>
                        </a:spcAft>
                      </a:pPr>
                      <a:r>
                        <a:rPr lang="en-GB" sz="1100" b="1" i="0" u="none" strike="noStrike" dirty="0">
                          <a:solidFill>
                            <a:srgbClr val="00B050"/>
                          </a:solidFill>
                          <a:effectLst/>
                          <a:latin typeface="Times New Roman" panose="02020603050405020304" pitchFamily="18" charset="0"/>
                        </a:rPr>
                        <a:t>Poetry:</a:t>
                      </a:r>
                      <a:endParaRPr lang="en-GB"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655462"/>
                  </a:ext>
                </a:extLst>
              </a:tr>
              <a:tr h="0">
                <a:tc>
                  <a:txBody>
                    <a:bodyPr/>
                    <a:lstStyle/>
                    <a:p>
                      <a:pPr rtl="0" fontAlgn="t">
                        <a:spcBef>
                          <a:spcPts val="0"/>
                        </a:spcBef>
                        <a:spcAft>
                          <a:spcPts val="0"/>
                        </a:spcAft>
                      </a:pPr>
                      <a:r>
                        <a:rPr lang="en-GB" sz="900" b="1" i="0" u="none" strike="noStrike">
                          <a:solidFill>
                            <a:srgbClr val="00B050"/>
                          </a:solidFill>
                          <a:effectLst/>
                          <a:latin typeface="Times New Roman" panose="02020603050405020304" pitchFamily="18" charset="0"/>
                        </a:rPr>
                        <a:t>National Curriculum (Statutory):</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47389408"/>
                  </a:ext>
                </a:extLst>
              </a:tr>
              <a:tr h="0">
                <a:tc>
                  <a:txBody>
                    <a:bodyPr/>
                    <a:lstStyle/>
                    <a:p>
                      <a:pPr rtl="0" fontAlgn="t">
                        <a:spcBef>
                          <a:spcPts val="0"/>
                        </a:spcBef>
                        <a:spcAft>
                          <a:spcPts val="0"/>
                        </a:spcAft>
                      </a:pPr>
                      <a:r>
                        <a:rPr lang="en-GB" sz="900" b="0" i="0" u="none" strike="noStrike">
                          <a:solidFill>
                            <a:srgbClr val="00B050"/>
                          </a:solidFill>
                          <a:effectLst/>
                          <a:latin typeface="Times New Roman" panose="02020603050405020304" pitchFamily="18" charset="0"/>
                        </a:rPr>
                        <a:t>Reading Poetry</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29682"/>
                  </a:ext>
                </a:extLst>
              </a:tr>
              <a:tr h="0">
                <a:tc>
                  <a:txBody>
                    <a:bodyPr/>
                    <a:lstStyle/>
                    <a:p>
                      <a:pPr rtl="0" fontAlgn="t">
                        <a:spcBef>
                          <a:spcPts val="0"/>
                        </a:spcBef>
                        <a:spcAft>
                          <a:spcPts val="0"/>
                        </a:spcAft>
                      </a:pPr>
                      <a:r>
                        <a:rPr lang="en-GB" sz="900" b="0" i="0" u="none" strike="noStrike">
                          <a:solidFill>
                            <a:srgbClr val="00B050"/>
                          </a:solidFill>
                          <a:effectLst/>
                          <a:latin typeface="Times New Roman" panose="02020603050405020304" pitchFamily="18" charset="0"/>
                        </a:rPr>
                        <a:t>Reciting Poetry ‘by heart’</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562405"/>
                  </a:ext>
                </a:extLst>
              </a:tr>
              <a:tr h="0">
                <a:tc>
                  <a:txBody>
                    <a:bodyPr/>
                    <a:lstStyle/>
                    <a:p>
                      <a:pPr rtl="0" fontAlgn="t">
                        <a:spcBef>
                          <a:spcPts val="0"/>
                        </a:spcBef>
                        <a:spcAft>
                          <a:spcPts val="0"/>
                        </a:spcAft>
                      </a:pPr>
                      <a:r>
                        <a:rPr lang="en-GB" sz="900" b="0" i="0" u="none" strike="noStrike">
                          <a:solidFill>
                            <a:srgbClr val="00B050"/>
                          </a:solidFill>
                          <a:effectLst/>
                          <a:latin typeface="Times New Roman" panose="02020603050405020304" pitchFamily="18" charset="0"/>
                        </a:rPr>
                        <a:t>Performance Poetry</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133129"/>
                  </a:ext>
                </a:extLst>
              </a:tr>
              <a:tr h="0">
                <a:tc>
                  <a:txBody>
                    <a:bodyPr/>
                    <a:lstStyle/>
                    <a:p>
                      <a:pPr rtl="0" fontAlgn="t">
                        <a:spcBef>
                          <a:spcPts val="0"/>
                        </a:spcBef>
                        <a:spcAft>
                          <a:spcPts val="0"/>
                        </a:spcAft>
                      </a:pPr>
                      <a:r>
                        <a:rPr lang="en-GB" sz="900" b="1" i="0" u="none" strike="noStrike">
                          <a:solidFill>
                            <a:srgbClr val="00B050"/>
                          </a:solidFill>
                          <a:effectLst/>
                          <a:latin typeface="Times New Roman" panose="02020603050405020304" pitchFamily="18" charset="0"/>
                        </a:rPr>
                        <a:t>School Curriculum (Non-Statutory):</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16875008"/>
                  </a:ext>
                </a:extLst>
              </a:tr>
              <a:tr h="0">
                <a:tc>
                  <a:txBody>
                    <a:bodyPr/>
                    <a:lstStyle/>
                    <a:p>
                      <a:pPr rtl="0" fontAlgn="t">
                        <a:spcBef>
                          <a:spcPts val="0"/>
                        </a:spcBef>
                        <a:spcAft>
                          <a:spcPts val="0"/>
                        </a:spcAft>
                      </a:pPr>
                      <a:r>
                        <a:rPr lang="en-GB" sz="900" b="0" i="0" u="none" strike="noStrike">
                          <a:solidFill>
                            <a:srgbClr val="00B050"/>
                          </a:solidFill>
                          <a:effectLst/>
                          <a:latin typeface="Times New Roman" panose="02020603050405020304" pitchFamily="18" charset="0"/>
                        </a:rPr>
                        <a:t>Nursery Rhymes</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881563"/>
                  </a:ext>
                </a:extLst>
              </a:tr>
              <a:tr h="0">
                <a:tc>
                  <a:txBody>
                    <a:bodyPr/>
                    <a:lstStyle/>
                    <a:p>
                      <a:pPr rtl="0" fontAlgn="t">
                        <a:spcBef>
                          <a:spcPts val="0"/>
                        </a:spcBef>
                        <a:spcAft>
                          <a:spcPts val="0"/>
                        </a:spcAft>
                      </a:pPr>
                      <a:r>
                        <a:rPr lang="en-GB" sz="900" b="0" i="0" u="none" strike="noStrike">
                          <a:solidFill>
                            <a:srgbClr val="00B050"/>
                          </a:solidFill>
                          <a:effectLst/>
                          <a:latin typeface="Times New Roman" panose="02020603050405020304" pitchFamily="18" charset="0"/>
                        </a:rPr>
                        <a:t>Using Pattern and Rhyme</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18806"/>
                  </a:ext>
                </a:extLst>
              </a:tr>
              <a:tr h="0">
                <a:tc>
                  <a:txBody>
                    <a:bodyPr/>
                    <a:lstStyle/>
                    <a:p>
                      <a:pPr rtl="0" fontAlgn="t">
                        <a:spcBef>
                          <a:spcPts val="0"/>
                        </a:spcBef>
                        <a:spcAft>
                          <a:spcPts val="0"/>
                        </a:spcAft>
                      </a:pPr>
                      <a:r>
                        <a:rPr lang="en-GB" sz="900" b="0" i="0" u="none" strike="noStrike">
                          <a:solidFill>
                            <a:srgbClr val="00B050"/>
                          </a:solidFill>
                          <a:effectLst/>
                          <a:latin typeface="Times New Roman" panose="02020603050405020304" pitchFamily="18" charset="0"/>
                        </a:rPr>
                        <a:t>Exploring Form</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919252"/>
                  </a:ext>
                </a:extLst>
              </a:tr>
              <a:tr h="0">
                <a:tc>
                  <a:txBody>
                    <a:bodyPr/>
                    <a:lstStyle/>
                    <a:p>
                      <a:pPr rtl="0" fontAlgn="t">
                        <a:spcBef>
                          <a:spcPts val="0"/>
                        </a:spcBef>
                        <a:spcAft>
                          <a:spcPts val="0"/>
                        </a:spcAft>
                      </a:pPr>
                      <a:r>
                        <a:rPr lang="en-GB" sz="900" b="0" i="0" u="none" strike="noStrike">
                          <a:solidFill>
                            <a:srgbClr val="00B050"/>
                          </a:solidFill>
                          <a:effectLst/>
                          <a:latin typeface="Times New Roman" panose="02020603050405020304" pitchFamily="18" charset="0"/>
                        </a:rPr>
                        <a:t>Narrative Poetry</a:t>
                      </a:r>
                      <a:endParaRPr lang="en-GB">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745401"/>
                  </a:ext>
                </a:extLst>
              </a:tr>
              <a:tr h="0">
                <a:tc>
                  <a:txBody>
                    <a:bodyPr/>
                    <a:lstStyle/>
                    <a:p>
                      <a:pPr rtl="0" fontAlgn="t">
                        <a:spcBef>
                          <a:spcPts val="0"/>
                        </a:spcBef>
                        <a:spcAft>
                          <a:spcPts val="0"/>
                        </a:spcAft>
                      </a:pPr>
                      <a:r>
                        <a:rPr lang="en-GB" sz="900" b="0" i="1" u="none" strike="noStrike" dirty="0">
                          <a:solidFill>
                            <a:srgbClr val="00B050"/>
                          </a:solidFill>
                          <a:effectLst/>
                          <a:latin typeface="Times New Roman" panose="02020603050405020304" pitchFamily="18" charset="0"/>
                        </a:rPr>
                        <a:t>Other</a:t>
                      </a:r>
                      <a:endParaRPr lang="en-GB"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696895"/>
                  </a:ext>
                </a:extLst>
              </a:tr>
            </a:tbl>
          </a:graphicData>
        </a:graphic>
      </p:graphicFrame>
      <p:sp>
        <p:nvSpPr>
          <p:cNvPr id="9" name="Rectangle 3"/>
          <p:cNvSpPr>
            <a:spLocks noChangeArrowheads="1"/>
          </p:cNvSpPr>
          <p:nvPr/>
        </p:nvSpPr>
        <p:spPr bwMode="auto">
          <a:xfrm>
            <a:off x="4781607" y="26218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a:extLst>
              <a:ext uri="{FF2B5EF4-FFF2-40B4-BE49-F238E27FC236}">
                <a16:creationId xmlns:a16="http://schemas.microsoft.com/office/drawing/2014/main" id="{67BAEC35-2A6A-40A9-BD17-C8F75C15DD8A}"/>
              </a:ext>
            </a:extLst>
          </p:cNvPr>
          <p:cNvPicPr>
            <a:picLocks noChangeAspect="1"/>
          </p:cNvPicPr>
          <p:nvPr/>
        </p:nvPicPr>
        <p:blipFill>
          <a:blip r:embed="rId2"/>
          <a:stretch>
            <a:fillRect/>
          </a:stretch>
        </p:blipFill>
        <p:spPr>
          <a:xfrm>
            <a:off x="417906" y="3725400"/>
            <a:ext cx="4971347" cy="2373794"/>
          </a:xfrm>
          <a:prstGeom prst="rect">
            <a:avLst/>
          </a:prstGeom>
        </p:spPr>
      </p:pic>
    </p:spTree>
    <p:extLst>
      <p:ext uri="{BB962C8B-B14F-4D97-AF65-F5344CB8AC3E}">
        <p14:creationId xmlns:p14="http://schemas.microsoft.com/office/powerpoint/2010/main" val="143646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Summative Assessment of writing</a:t>
            </a:r>
          </a:p>
        </p:txBody>
      </p:sp>
      <p:sp>
        <p:nvSpPr>
          <p:cNvPr id="3" name="Content Placeholder 2"/>
          <p:cNvSpPr>
            <a:spLocks noGrp="1"/>
          </p:cNvSpPr>
          <p:nvPr>
            <p:ph idx="1"/>
          </p:nvPr>
        </p:nvSpPr>
        <p:spPr/>
        <p:txBody>
          <a:bodyPr>
            <a:normAutofit fontScale="70000" lnSpcReduction="20000"/>
          </a:bodyPr>
          <a:lstStyle/>
          <a:p>
            <a:r>
              <a:rPr lang="en-GB" dirty="0"/>
              <a:t>Each half term, teaching staff  assess 2 pieces of writing against the Morda Writing Assessment Grids . Staff report the progress and attainment of individual pupils once a term based on the outcomes. </a:t>
            </a:r>
          </a:p>
          <a:p>
            <a:r>
              <a:rPr lang="en-GB" b="1" dirty="0"/>
              <a:t>12 pieces of work will be assessed over the course of a year </a:t>
            </a:r>
            <a:r>
              <a:rPr lang="en-GB" dirty="0"/>
              <a:t>- teaching staff complete a writing assessment and use this assessment to help inform future writing targets . </a:t>
            </a:r>
          </a:p>
          <a:p>
            <a:r>
              <a:rPr lang="en-GB" b="1" dirty="0"/>
              <a:t>For children in Y2 and Y6, the Interim Writing Assessment Framework</a:t>
            </a:r>
            <a:r>
              <a:rPr lang="en-GB" dirty="0"/>
              <a:t> (“grids”) should be used in terms 2 and 3 to record the outcomes of assessments.</a:t>
            </a:r>
          </a:p>
          <a:p>
            <a:r>
              <a:rPr lang="en-GB" dirty="0"/>
              <a:t>The assessed writing will be assessed using these resources above. Teachers and the subject leader agree the writing level recorded on to the school’s internal tracking system after internal  moderation. </a:t>
            </a:r>
          </a:p>
          <a:p>
            <a:r>
              <a:rPr lang="en-GB" dirty="0"/>
              <a:t>End of key stage assessment judgements are moderated with the </a:t>
            </a:r>
            <a:r>
              <a:rPr lang="en-GB" b="1" dirty="0"/>
              <a:t>writing lead and at joint school moderations sessions – ideally with an experienced county moderator present</a:t>
            </a:r>
          </a:p>
          <a:p>
            <a:r>
              <a:rPr lang="en-GB" b="1" dirty="0"/>
              <a:t>Marking of Writing should inform the children of the next steps to improve their work</a:t>
            </a:r>
            <a:r>
              <a:rPr lang="en-GB" dirty="0"/>
              <a:t>, providing a </a:t>
            </a:r>
            <a:r>
              <a:rPr lang="en-GB" b="1" dirty="0"/>
              <a:t>positive comment and a way to improve their work  informed by the success criteria </a:t>
            </a:r>
            <a:r>
              <a:rPr lang="en-GB" dirty="0"/>
              <a:t>for that particular sequence of learning. Success criteria are in informed by individual and class writing targets from the half termly assessments . </a:t>
            </a:r>
          </a:p>
          <a:p>
            <a:pPr marL="0" indent="0">
              <a:buNone/>
            </a:pPr>
            <a:endParaRPr lang="en-GB" dirty="0"/>
          </a:p>
        </p:txBody>
      </p:sp>
    </p:spTree>
    <p:extLst>
      <p:ext uri="{BB962C8B-B14F-4D97-AF65-F5344CB8AC3E}">
        <p14:creationId xmlns:p14="http://schemas.microsoft.com/office/powerpoint/2010/main" val="407393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3B0C5A-5958-9701-FD6E-24DB064ED56E}"/>
              </a:ext>
            </a:extLst>
          </p:cNvPr>
          <p:cNvPicPr>
            <a:picLocks noChangeAspect="1"/>
          </p:cNvPicPr>
          <p:nvPr/>
        </p:nvPicPr>
        <p:blipFill>
          <a:blip r:embed="rId2"/>
          <a:stretch>
            <a:fillRect/>
          </a:stretch>
        </p:blipFill>
        <p:spPr>
          <a:xfrm>
            <a:off x="2013418" y="0"/>
            <a:ext cx="4608608" cy="6559785"/>
          </a:xfrm>
          <a:prstGeom prst="rect">
            <a:avLst/>
          </a:prstGeom>
        </p:spPr>
      </p:pic>
      <p:pic>
        <p:nvPicPr>
          <p:cNvPr id="5" name="Picture 4">
            <a:extLst>
              <a:ext uri="{FF2B5EF4-FFF2-40B4-BE49-F238E27FC236}">
                <a16:creationId xmlns:a16="http://schemas.microsoft.com/office/drawing/2014/main" id="{6502E3C2-7B1A-A472-6F19-E91C3B7844E6}"/>
              </a:ext>
            </a:extLst>
          </p:cNvPr>
          <p:cNvPicPr>
            <a:picLocks noChangeAspect="1"/>
          </p:cNvPicPr>
          <p:nvPr/>
        </p:nvPicPr>
        <p:blipFill>
          <a:blip r:embed="rId3"/>
          <a:stretch>
            <a:fillRect/>
          </a:stretch>
        </p:blipFill>
        <p:spPr>
          <a:xfrm>
            <a:off x="7395612" y="1846015"/>
            <a:ext cx="3571875" cy="542925"/>
          </a:xfrm>
          <a:prstGeom prst="rect">
            <a:avLst/>
          </a:prstGeom>
        </p:spPr>
      </p:pic>
    </p:spTree>
    <p:extLst>
      <p:ext uri="{BB962C8B-B14F-4D97-AF65-F5344CB8AC3E}">
        <p14:creationId xmlns:p14="http://schemas.microsoft.com/office/powerpoint/2010/main" val="2234386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E3B2F3-8E00-5FB2-54D1-7BDA983DC36D}"/>
              </a:ext>
            </a:extLst>
          </p:cNvPr>
          <p:cNvPicPr>
            <a:picLocks noChangeAspect="1"/>
          </p:cNvPicPr>
          <p:nvPr/>
        </p:nvPicPr>
        <p:blipFill>
          <a:blip r:embed="rId2"/>
          <a:stretch>
            <a:fillRect/>
          </a:stretch>
        </p:blipFill>
        <p:spPr>
          <a:xfrm>
            <a:off x="1150374" y="146354"/>
            <a:ext cx="4724399" cy="6711646"/>
          </a:xfrm>
          <a:prstGeom prst="rect">
            <a:avLst/>
          </a:prstGeom>
        </p:spPr>
      </p:pic>
      <p:pic>
        <p:nvPicPr>
          <p:cNvPr id="6" name="Picture 5">
            <a:extLst>
              <a:ext uri="{FF2B5EF4-FFF2-40B4-BE49-F238E27FC236}">
                <a16:creationId xmlns:a16="http://schemas.microsoft.com/office/drawing/2014/main" id="{62DB48B0-79AF-C4A8-FE67-4577FB08AEF8}"/>
              </a:ext>
            </a:extLst>
          </p:cNvPr>
          <p:cNvPicPr>
            <a:picLocks noChangeAspect="1"/>
          </p:cNvPicPr>
          <p:nvPr/>
        </p:nvPicPr>
        <p:blipFill>
          <a:blip r:embed="rId3"/>
          <a:stretch>
            <a:fillRect/>
          </a:stretch>
        </p:blipFill>
        <p:spPr>
          <a:xfrm>
            <a:off x="6519094" y="1342103"/>
            <a:ext cx="5106117" cy="3115597"/>
          </a:xfrm>
          <a:prstGeom prst="rect">
            <a:avLst/>
          </a:prstGeom>
        </p:spPr>
      </p:pic>
    </p:spTree>
    <p:extLst>
      <p:ext uri="{BB962C8B-B14F-4D97-AF65-F5344CB8AC3E}">
        <p14:creationId xmlns:p14="http://schemas.microsoft.com/office/powerpoint/2010/main" val="21811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Moderation of writing</a:t>
            </a:r>
          </a:p>
        </p:txBody>
      </p:sp>
      <p:sp>
        <p:nvSpPr>
          <p:cNvPr id="3" name="Content Placeholder 2"/>
          <p:cNvSpPr>
            <a:spLocks noGrp="1"/>
          </p:cNvSpPr>
          <p:nvPr>
            <p:ph idx="1"/>
          </p:nvPr>
        </p:nvSpPr>
        <p:spPr/>
        <p:txBody>
          <a:bodyPr/>
          <a:lstStyle/>
          <a:p>
            <a:r>
              <a:rPr lang="en-GB" dirty="0"/>
              <a:t>Moderation of writing occurs termly within school </a:t>
            </a:r>
            <a:r>
              <a:rPr lang="en-GB" dirty="0" err="1"/>
              <a:t>School</a:t>
            </a:r>
            <a:r>
              <a:rPr lang="en-GB" dirty="0"/>
              <a:t> will ensure external moderation takes place at least once a year and always for </a:t>
            </a:r>
          </a:p>
          <a:p>
            <a:pPr marL="0" indent="0">
              <a:buNone/>
            </a:pPr>
            <a:r>
              <a:rPr lang="en-GB" dirty="0" err="1"/>
              <a:t>Yr</a:t>
            </a:r>
            <a:r>
              <a:rPr lang="en-GB" dirty="0"/>
              <a:t> 2 and </a:t>
            </a:r>
            <a:r>
              <a:rPr lang="en-GB" dirty="0" err="1"/>
              <a:t>Yr</a:t>
            </a:r>
            <a:r>
              <a:rPr lang="en-GB" dirty="0"/>
              <a:t> 6 end of key stage assessments </a:t>
            </a:r>
          </a:p>
          <a:p>
            <a:r>
              <a:rPr lang="en-GB" dirty="0"/>
              <a:t>School engages within moderation exercises with EIP schools </a:t>
            </a:r>
          </a:p>
          <a:p>
            <a:r>
              <a:rPr lang="en-GB" dirty="0"/>
              <a:t>Inter-school moderation was disrupted due to Covid-19 in 2020-21</a:t>
            </a:r>
          </a:p>
        </p:txBody>
      </p:sp>
    </p:spTree>
    <p:extLst>
      <p:ext uri="{BB962C8B-B14F-4D97-AF65-F5344CB8AC3E}">
        <p14:creationId xmlns:p14="http://schemas.microsoft.com/office/powerpoint/2010/main" val="207704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Formative assessment and pupil feedback</a:t>
            </a:r>
          </a:p>
        </p:txBody>
      </p:sp>
      <p:sp>
        <p:nvSpPr>
          <p:cNvPr id="4" name="TextBox 3"/>
          <p:cNvSpPr txBox="1"/>
          <p:nvPr/>
        </p:nvSpPr>
        <p:spPr>
          <a:xfrm>
            <a:off x="424206" y="1055803"/>
            <a:ext cx="10950443" cy="5632311"/>
          </a:xfrm>
          <a:prstGeom prst="rect">
            <a:avLst/>
          </a:prstGeom>
          <a:noFill/>
        </p:spPr>
        <p:txBody>
          <a:bodyPr wrap="square" rtlCol="0">
            <a:spAutoFit/>
          </a:bodyPr>
          <a:lstStyle/>
          <a:p>
            <a:r>
              <a:rPr lang="en-GB" u="sng" dirty="0"/>
              <a:t>Questioning</a:t>
            </a:r>
            <a:endParaRPr lang="en-GB" dirty="0"/>
          </a:p>
          <a:p>
            <a:r>
              <a:rPr lang="en-GB" dirty="0"/>
              <a:t>A range of day-to-day questioning techniques are implemented to probe and check for understanding with feedback to the responses provided</a:t>
            </a:r>
          </a:p>
          <a:p>
            <a:r>
              <a:rPr lang="en-GB" dirty="0"/>
              <a:t>Use of AFL and retrieval practise techniques</a:t>
            </a:r>
          </a:p>
          <a:p>
            <a:endParaRPr lang="en-GB" dirty="0"/>
          </a:p>
          <a:p>
            <a:r>
              <a:rPr lang="en-GB" u="sng" dirty="0"/>
              <a:t>In-lesson Feedback</a:t>
            </a:r>
            <a:endParaRPr lang="en-GB" dirty="0"/>
          </a:p>
          <a:p>
            <a:r>
              <a:rPr lang="en-GB" dirty="0"/>
              <a:t>Written or Verbal Feedback is provided as much as possible during each lesson to provide instant feedback which children can act upon immediately: </a:t>
            </a:r>
            <a:r>
              <a:rPr lang="en-GB" dirty="0" err="1"/>
              <a:t>e.g</a:t>
            </a:r>
            <a:r>
              <a:rPr lang="en-GB" dirty="0"/>
              <a:t> teacher asks child to read out the sentence they have written – verbal feedback and changes made in the moment/ teacher TA moves around class reading texts and giving feedback as to how writing might be improved Teachers to encourage Teaching Assistants to provide in-lesson feedback to maximise feedback opportunities.</a:t>
            </a:r>
          </a:p>
          <a:p>
            <a:endParaRPr lang="en-GB" dirty="0"/>
          </a:p>
          <a:p>
            <a:r>
              <a:rPr lang="en-GB" u="sng" dirty="0"/>
              <a:t>Self and Peer improvements </a:t>
            </a:r>
          </a:p>
          <a:p>
            <a:r>
              <a:rPr lang="en-GB" dirty="0"/>
              <a:t>Children are taught to use Success criteria and improve their own writing by referring to  the check list</a:t>
            </a:r>
          </a:p>
          <a:p>
            <a:r>
              <a:rPr lang="en-GB" dirty="0"/>
              <a:t>Children in upper KS2  are taught to support each other with peer marking/ improving using the success criteria to help them</a:t>
            </a:r>
          </a:p>
          <a:p>
            <a:r>
              <a:rPr lang="en-GB" u="sng" dirty="0"/>
              <a:t>Green Pen Improvements and Redrafting </a:t>
            </a:r>
          </a:p>
          <a:p>
            <a:r>
              <a:rPr lang="en-GB" dirty="0"/>
              <a:t>Children make improvements in green pen so their improvements can be easily seen</a:t>
            </a:r>
          </a:p>
          <a:p>
            <a:r>
              <a:rPr lang="en-GB" dirty="0"/>
              <a:t>Children are encouraged to redraft some ‘best pieces of work’ for publication or display , or if the </a:t>
            </a:r>
            <a:r>
              <a:rPr lang="en-GB" dirty="0" err="1"/>
              <a:t>gnre</a:t>
            </a:r>
            <a:r>
              <a:rPr lang="en-GB" dirty="0"/>
              <a:t> requires it : </a:t>
            </a:r>
            <a:r>
              <a:rPr lang="en-GB" dirty="0" err="1"/>
              <a:t>e.g</a:t>
            </a:r>
            <a:r>
              <a:rPr lang="en-GB" dirty="0"/>
              <a:t> Newspaper report – finished report </a:t>
            </a:r>
          </a:p>
        </p:txBody>
      </p:sp>
      <p:sp>
        <p:nvSpPr>
          <p:cNvPr id="8" name="Content Placeholder 7">
            <a:extLst>
              <a:ext uri="{FF2B5EF4-FFF2-40B4-BE49-F238E27FC236}">
                <a16:creationId xmlns:a16="http://schemas.microsoft.com/office/drawing/2014/main" id="{FC460CCD-C33E-40BE-8791-A4CF8D82B81A}"/>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220592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495F-113A-4300-9CD8-900CC7E8FFDD}"/>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FC7E22AA-C8CA-4E8F-BBA3-A3983FA22FF4}"/>
              </a:ext>
            </a:extLst>
          </p:cNvPr>
          <p:cNvPicPr>
            <a:picLocks noGrp="1" noChangeAspect="1"/>
          </p:cNvPicPr>
          <p:nvPr>
            <p:ph idx="1"/>
          </p:nvPr>
        </p:nvPicPr>
        <p:blipFill>
          <a:blip r:embed="rId2"/>
          <a:stretch>
            <a:fillRect/>
          </a:stretch>
        </p:blipFill>
        <p:spPr>
          <a:xfrm>
            <a:off x="7579790" y="1253331"/>
            <a:ext cx="3254109" cy="4351338"/>
          </a:xfrm>
        </p:spPr>
      </p:pic>
      <p:pic>
        <p:nvPicPr>
          <p:cNvPr id="5" name="Picture 4">
            <a:extLst>
              <a:ext uri="{FF2B5EF4-FFF2-40B4-BE49-F238E27FC236}">
                <a16:creationId xmlns:a16="http://schemas.microsoft.com/office/drawing/2014/main" id="{2FCDE54C-49E9-48CD-BA1C-AF89520792C9}"/>
              </a:ext>
            </a:extLst>
          </p:cNvPr>
          <p:cNvPicPr>
            <a:picLocks noChangeAspect="1"/>
          </p:cNvPicPr>
          <p:nvPr/>
        </p:nvPicPr>
        <p:blipFill>
          <a:blip r:embed="rId3"/>
          <a:stretch>
            <a:fillRect/>
          </a:stretch>
        </p:blipFill>
        <p:spPr>
          <a:xfrm>
            <a:off x="1136420" y="693853"/>
            <a:ext cx="5695950" cy="2876550"/>
          </a:xfrm>
          <a:prstGeom prst="rect">
            <a:avLst/>
          </a:prstGeom>
        </p:spPr>
      </p:pic>
      <p:pic>
        <p:nvPicPr>
          <p:cNvPr id="9" name="Picture 8">
            <a:extLst>
              <a:ext uri="{FF2B5EF4-FFF2-40B4-BE49-F238E27FC236}">
                <a16:creationId xmlns:a16="http://schemas.microsoft.com/office/drawing/2014/main" id="{39D88003-2A3C-4AC2-9961-4A6CE5F7ADF2}"/>
              </a:ext>
            </a:extLst>
          </p:cNvPr>
          <p:cNvPicPr>
            <a:picLocks noChangeAspect="1"/>
          </p:cNvPicPr>
          <p:nvPr/>
        </p:nvPicPr>
        <p:blipFill>
          <a:blip r:embed="rId4"/>
          <a:stretch>
            <a:fillRect/>
          </a:stretch>
        </p:blipFill>
        <p:spPr>
          <a:xfrm>
            <a:off x="1574816" y="3836602"/>
            <a:ext cx="5542421" cy="2468948"/>
          </a:xfrm>
          <a:prstGeom prst="rect">
            <a:avLst/>
          </a:prstGeom>
        </p:spPr>
      </p:pic>
    </p:spTree>
    <p:extLst>
      <p:ext uri="{BB962C8B-B14F-4D97-AF65-F5344CB8AC3E}">
        <p14:creationId xmlns:p14="http://schemas.microsoft.com/office/powerpoint/2010/main" val="2703764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Formative assessment and pupil feedback</a:t>
            </a:r>
          </a:p>
        </p:txBody>
      </p:sp>
      <p:sp>
        <p:nvSpPr>
          <p:cNvPr id="3" name="Content Placeholder 2"/>
          <p:cNvSpPr>
            <a:spLocks noGrp="1"/>
          </p:cNvSpPr>
          <p:nvPr>
            <p:ph idx="1"/>
          </p:nvPr>
        </p:nvSpPr>
        <p:spPr/>
        <p:txBody>
          <a:bodyPr/>
          <a:lstStyle/>
          <a:p>
            <a:pPr marL="0" indent="0">
              <a:buNone/>
            </a:pPr>
            <a:endParaRPr lang="en-GB" dirty="0"/>
          </a:p>
        </p:txBody>
      </p:sp>
      <p:sp>
        <p:nvSpPr>
          <p:cNvPr id="4" name="TextBox 3"/>
          <p:cNvSpPr txBox="1"/>
          <p:nvPr/>
        </p:nvSpPr>
        <p:spPr>
          <a:xfrm>
            <a:off x="473336" y="2657387"/>
            <a:ext cx="10880464" cy="2585323"/>
          </a:xfrm>
          <a:prstGeom prst="rect">
            <a:avLst/>
          </a:prstGeom>
          <a:noFill/>
        </p:spPr>
        <p:txBody>
          <a:bodyPr wrap="square" rtlCol="0">
            <a:spAutoFit/>
          </a:bodyPr>
          <a:lstStyle/>
          <a:p>
            <a:r>
              <a:rPr lang="en-GB" u="sng" dirty="0"/>
              <a:t>Written Feedback – Extended Writing</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Extended Writing tasks are marked through written feedback (at least once per week or two weeks if extended writing )</a:t>
            </a:r>
          </a:p>
          <a:p>
            <a:pPr marL="285750" indent="-285750">
              <a:buFont typeface="Arial" panose="020B0604020202020204" pitchFamily="34" charset="0"/>
              <a:buChar char="•"/>
            </a:pPr>
            <a:r>
              <a:rPr lang="en-GB" dirty="0"/>
              <a:t>Key spelling, punctuation and grammatical errors are marked according to the marking policy. Marking should be responded to and corrected in R and R time. </a:t>
            </a:r>
          </a:p>
          <a:p>
            <a:pPr marL="285750" indent="-285750">
              <a:buFont typeface="Arial" panose="020B0604020202020204" pitchFamily="34" charset="0"/>
              <a:buChar char="•"/>
            </a:pPr>
            <a:r>
              <a:rPr lang="en-GB" dirty="0"/>
              <a:t>1 positive comment should be provided which identifies and celebrates the effort of the pupil</a:t>
            </a:r>
          </a:p>
          <a:p>
            <a:pPr marL="285750" indent="-285750">
              <a:buFont typeface="Arial" panose="020B0604020202020204" pitchFamily="34" charset="0"/>
              <a:buChar char="•"/>
            </a:pPr>
            <a:r>
              <a:rPr lang="en-GB" dirty="0"/>
              <a:t>Any improvement comments should also be provided which identify the next steps that a pupil needs to focus on to up-level and improve their work. ( This could be verbal) </a:t>
            </a:r>
          </a:p>
        </p:txBody>
      </p:sp>
    </p:spTree>
    <p:extLst>
      <p:ext uri="{BB962C8B-B14F-4D97-AF65-F5344CB8AC3E}">
        <p14:creationId xmlns:p14="http://schemas.microsoft.com/office/powerpoint/2010/main" val="409695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assessment of  grammar, punctuation and spelling &amp; handwriting</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r>
              <a:rPr lang="en-GB" dirty="0"/>
              <a:t>In the Early Years Foundation Stage and Year 1 the assessment of grammar, spelling and punctuation is achieved through</a:t>
            </a:r>
          </a:p>
          <a:p>
            <a:pPr lvl="1"/>
            <a:r>
              <a:rPr lang="en-GB" dirty="0"/>
              <a:t>Speaking and listening activities</a:t>
            </a:r>
          </a:p>
          <a:p>
            <a:pPr lvl="1"/>
            <a:r>
              <a:rPr lang="en-GB" dirty="0"/>
              <a:t>Progress through RWI </a:t>
            </a:r>
          </a:p>
          <a:p>
            <a:pPr lvl="1"/>
            <a:r>
              <a:rPr lang="en-GB" dirty="0"/>
              <a:t>Formative and summative assessment of the mastery of early writing skills including curriculum expectations for grammar and punctuation</a:t>
            </a:r>
          </a:p>
          <a:p>
            <a:r>
              <a:rPr lang="en-GB" dirty="0"/>
              <a:t>From Years 2 to 6, the assessment of grammar, spelling and punctuation is achieved through:</a:t>
            </a:r>
          </a:p>
          <a:p>
            <a:pPr lvl="1"/>
            <a:r>
              <a:rPr lang="en-GB" dirty="0"/>
              <a:t>Formative and summative assessment of the mastery of writing skills including curriculum expectations for grammar and punctuation</a:t>
            </a:r>
          </a:p>
          <a:p>
            <a:pPr lvl="1"/>
            <a:r>
              <a:rPr lang="en-GB" dirty="0"/>
              <a:t>The completion of spelling, activities through RWI Oxford Owl programme. </a:t>
            </a:r>
          </a:p>
          <a:p>
            <a:pPr lvl="1"/>
            <a:r>
              <a:rPr lang="en-GB" dirty="0" err="1"/>
              <a:t>Yr</a:t>
            </a:r>
            <a:r>
              <a:rPr lang="en-GB" dirty="0"/>
              <a:t> 6 use CPG ten minute SATS Buster Books for Grammar assessment </a:t>
            </a:r>
          </a:p>
          <a:p>
            <a:pPr lvl="1"/>
            <a:r>
              <a:rPr lang="en-GB" dirty="0"/>
              <a:t>Results are tracked on the appropriate age-related assessment grid. Children are taught in differentiated groups according to their ability; however, the opportunity for children to become familiar with their year group expectations is important. </a:t>
            </a:r>
          </a:p>
          <a:p>
            <a:pPr lvl="1"/>
            <a:r>
              <a:rPr lang="en-GB" dirty="0"/>
              <a:t>Yr2 and </a:t>
            </a:r>
            <a:r>
              <a:rPr lang="en-GB" dirty="0" err="1"/>
              <a:t>Yr</a:t>
            </a:r>
            <a:r>
              <a:rPr lang="en-GB" dirty="0"/>
              <a:t> 6 work towards the national end of key stage grammar Spelling and punctuation tests using a range of support materials </a:t>
            </a:r>
          </a:p>
        </p:txBody>
      </p:sp>
    </p:spTree>
    <p:extLst>
      <p:ext uri="{BB962C8B-B14F-4D97-AF65-F5344CB8AC3E}">
        <p14:creationId xmlns:p14="http://schemas.microsoft.com/office/powerpoint/2010/main" val="2217558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Handwriting</a:t>
            </a:r>
          </a:p>
        </p:txBody>
      </p:sp>
      <p:sp>
        <p:nvSpPr>
          <p:cNvPr id="3" name="Content Placeholder 2"/>
          <p:cNvSpPr>
            <a:spLocks noGrp="1"/>
          </p:cNvSpPr>
          <p:nvPr>
            <p:ph idx="1"/>
          </p:nvPr>
        </p:nvSpPr>
        <p:spPr/>
        <p:txBody>
          <a:bodyPr>
            <a:normAutofit fontScale="55000" lnSpcReduction="20000"/>
          </a:bodyPr>
          <a:lstStyle/>
          <a:p>
            <a:r>
              <a:rPr lang="en-GB" sz="3300" dirty="0"/>
              <a:t>The </a:t>
            </a:r>
            <a:r>
              <a:rPr lang="en-GB" sz="3300" b="1" dirty="0"/>
              <a:t>Nelson handwriting style </a:t>
            </a:r>
            <a:r>
              <a:rPr lang="en-GB" sz="3300" dirty="0"/>
              <a:t>has now been adopted across the school and pupils should be encouraged to develop a consistent handwriting style. If the letter finishes on the left hand side, the letter will not be joined e.g. j, y, etc. </a:t>
            </a:r>
          </a:p>
          <a:p>
            <a:r>
              <a:rPr lang="en-GB" sz="3300" b="1" dirty="0"/>
              <a:t>Handwriting practice </a:t>
            </a:r>
            <a:r>
              <a:rPr lang="en-GB" sz="3300" dirty="0"/>
              <a:t>will be carried out </a:t>
            </a:r>
            <a:r>
              <a:rPr lang="en-GB" sz="3300" b="1" dirty="0"/>
              <a:t>every day in KS1 </a:t>
            </a:r>
            <a:r>
              <a:rPr lang="en-GB" sz="3300" dirty="0"/>
              <a:t>and for at least </a:t>
            </a:r>
            <a:r>
              <a:rPr lang="en-GB" sz="3300" b="1" dirty="0"/>
              <a:t>1 days a week in lower KS2</a:t>
            </a:r>
            <a:r>
              <a:rPr lang="en-GB" sz="3300" dirty="0"/>
              <a:t> for 10minutes at a time. In upper KS2 children identified as needing additional handwriting practise will have handwriting intervention in assembly times. Teachers should model the handwriting on the  Nelson scheme</a:t>
            </a:r>
          </a:p>
          <a:p>
            <a:r>
              <a:rPr lang="en-GB" sz="3300" dirty="0"/>
              <a:t>In </a:t>
            </a:r>
            <a:r>
              <a:rPr lang="en-GB" sz="3300" b="1" dirty="0"/>
              <a:t>Reception and Year 1 pupils </a:t>
            </a:r>
            <a:r>
              <a:rPr lang="en-GB" sz="3300" dirty="0"/>
              <a:t>will practice their mark making and handwriting every day. These pupils should </a:t>
            </a:r>
            <a:r>
              <a:rPr lang="en-GB" sz="3300" b="1" dirty="0"/>
              <a:t>focus on their individual letter formations and begin to join diagraphs and tri-graphs</a:t>
            </a:r>
            <a:r>
              <a:rPr lang="en-GB" sz="3300" dirty="0"/>
              <a:t>. </a:t>
            </a:r>
          </a:p>
          <a:p>
            <a:r>
              <a:rPr lang="en-GB" sz="3300" dirty="0"/>
              <a:t>In </a:t>
            </a:r>
            <a:r>
              <a:rPr lang="en-GB" sz="3300" b="1" dirty="0"/>
              <a:t>Year 2 and KS2</a:t>
            </a:r>
            <a:r>
              <a:rPr lang="en-GB" sz="3300" dirty="0"/>
              <a:t>, pupils will </a:t>
            </a:r>
            <a:r>
              <a:rPr lang="en-GB" sz="3300" b="1" dirty="0"/>
              <a:t>practice their cursive handwriting of individual words, phrases or sentences </a:t>
            </a:r>
            <a:r>
              <a:rPr lang="en-GB" sz="3300" dirty="0"/>
              <a:t>taken from the Nelson Handwriting Books found on the School’s server or </a:t>
            </a:r>
            <a:r>
              <a:rPr lang="en-GB" sz="3300" b="1" dirty="0"/>
              <a:t>using their weekly spelling words</a:t>
            </a:r>
            <a:r>
              <a:rPr lang="en-GB" sz="3300" dirty="0"/>
              <a:t>. </a:t>
            </a:r>
          </a:p>
          <a:p>
            <a:r>
              <a:rPr lang="en-GB" sz="3300" b="1" dirty="0"/>
              <a:t>Any marking  of handwriting should be during the activity with a simple tick if complete accurately and circle errors made </a:t>
            </a:r>
            <a:r>
              <a:rPr lang="en-GB" sz="3300" dirty="0"/>
              <a:t>while providing </a:t>
            </a:r>
            <a:r>
              <a:rPr lang="en-GB" sz="3300" b="1" dirty="0"/>
              <a:t>verbal feedback </a:t>
            </a:r>
            <a:r>
              <a:rPr lang="en-GB" sz="3300" dirty="0"/>
              <a:t>for the pupils to improve e.g. ascenders/descenders, gaps between words, joined/un-joined letters, size, etc.</a:t>
            </a:r>
          </a:p>
          <a:p>
            <a:r>
              <a:rPr lang="en-GB" sz="3300" b="1" dirty="0"/>
              <a:t>If pupils are not making the necessary progress with their handwriting from these sessions, then intervention should be provided in school using a more Cursive style ( Early morning </a:t>
            </a:r>
            <a:r>
              <a:rPr lang="en-GB" sz="3300" b="1" dirty="0" err="1"/>
              <a:t>Yr</a:t>
            </a:r>
            <a:r>
              <a:rPr lang="en-GB" sz="3300" b="1" dirty="0"/>
              <a:t> 4 writing intervention/ </a:t>
            </a:r>
            <a:r>
              <a:rPr lang="en-GB" sz="3300" b="1" dirty="0" err="1"/>
              <a:t>Yr</a:t>
            </a:r>
            <a:r>
              <a:rPr lang="en-GB" sz="3300" b="1" dirty="0"/>
              <a:t> 5/6 handwriting intervention  ) </a:t>
            </a:r>
            <a:endParaRPr lang="en-GB" sz="3300" dirty="0"/>
          </a:p>
          <a:p>
            <a:endParaRPr lang="en-GB" dirty="0"/>
          </a:p>
        </p:txBody>
      </p:sp>
    </p:spTree>
    <p:extLst>
      <p:ext uri="{BB962C8B-B14F-4D97-AF65-F5344CB8AC3E}">
        <p14:creationId xmlns:p14="http://schemas.microsoft.com/office/powerpoint/2010/main" val="1296328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children for the next steps</a:t>
            </a:r>
          </a:p>
        </p:txBody>
      </p:sp>
      <p:sp>
        <p:nvSpPr>
          <p:cNvPr id="3" name="Content Placeholder 2"/>
          <p:cNvSpPr>
            <a:spLocks noGrp="1"/>
          </p:cNvSpPr>
          <p:nvPr>
            <p:ph idx="1"/>
          </p:nvPr>
        </p:nvSpPr>
        <p:spPr>
          <a:xfrm>
            <a:off x="838199" y="1825625"/>
            <a:ext cx="10312021" cy="4351338"/>
          </a:xfrm>
        </p:spPr>
        <p:txBody>
          <a:bodyPr>
            <a:normAutofit/>
          </a:bodyPr>
          <a:lstStyle/>
          <a:p>
            <a:r>
              <a:rPr lang="en-GB" dirty="0"/>
              <a:t>Discussions to take place with Marches School in Oswestry, regarding end points in writing and expectations for transition</a:t>
            </a:r>
          </a:p>
          <a:p>
            <a:endParaRPr lang="en-GB" dirty="0"/>
          </a:p>
        </p:txBody>
      </p:sp>
    </p:spTree>
    <p:extLst>
      <p:ext uri="{BB962C8B-B14F-4D97-AF65-F5344CB8AC3E}">
        <p14:creationId xmlns:p14="http://schemas.microsoft.com/office/powerpoint/2010/main" val="2492658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CPD &amp; Research</a:t>
            </a:r>
            <a:endParaRPr lang="en-GB" dirty="0"/>
          </a:p>
        </p:txBody>
      </p:sp>
      <p:sp>
        <p:nvSpPr>
          <p:cNvPr id="3" name="Content Placeholder 2"/>
          <p:cNvSpPr>
            <a:spLocks noGrp="1"/>
          </p:cNvSpPr>
          <p:nvPr>
            <p:ph idx="1"/>
          </p:nvPr>
        </p:nvSpPr>
        <p:spPr>
          <a:xfrm>
            <a:off x="838200" y="1703698"/>
            <a:ext cx="10515600" cy="4853855"/>
          </a:xfrm>
        </p:spPr>
        <p:txBody>
          <a:bodyPr>
            <a:normAutofit fontScale="85000" lnSpcReduction="20000"/>
          </a:bodyPr>
          <a:lstStyle/>
          <a:p>
            <a:r>
              <a:rPr lang="en-US" dirty="0"/>
              <a:t>All teachers have received writing CPD in house to develop understanding about Pedagogy, Writing Process, </a:t>
            </a:r>
            <a:r>
              <a:rPr lang="en-US" dirty="0" err="1"/>
              <a:t>SPaG</a:t>
            </a:r>
            <a:r>
              <a:rPr lang="en-US" dirty="0"/>
              <a:t> &amp; Assessment</a:t>
            </a:r>
          </a:p>
          <a:p>
            <a:r>
              <a:rPr lang="en-US" dirty="0"/>
              <a:t>Range of external CPD attended which has developed staff knowledge e.g.  Pie Corbet Talk for Writing, Alan Peat Sentence Types Etc.</a:t>
            </a:r>
          </a:p>
          <a:p>
            <a:r>
              <a:rPr lang="en-US" dirty="0"/>
              <a:t>School now using Jane Constantine The Write Stuff training materials to strengthen writing teaching </a:t>
            </a:r>
          </a:p>
          <a:p>
            <a:r>
              <a:rPr lang="en-US" dirty="0"/>
              <a:t>HC ex KS2 county moderator </a:t>
            </a:r>
          </a:p>
          <a:p>
            <a:r>
              <a:rPr lang="en-US" dirty="0"/>
              <a:t>Year 6 Teacher now working with Whittington Subject Leaders on ensuring standards are met and moderation</a:t>
            </a:r>
          </a:p>
          <a:p>
            <a:r>
              <a:rPr lang="en-US" dirty="0"/>
              <a:t>School has regularly engaged in cluster moderation with other schools in the area to ensure accuracy of assessment and to raise standards, inc. development of Interim Year Group Tick Sheets (Y1, 3, 4 &amp; 5) However the Covid restrictions have meant this work has been suspended for the past 2 years. </a:t>
            </a:r>
          </a:p>
          <a:p>
            <a:r>
              <a:rPr lang="en-US" dirty="0"/>
              <a:t>2025-2026 Writing SDP focus – shared CPD – PD day / moderation/ implementing new assessments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260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will this subject develop in the future?</a:t>
            </a:r>
          </a:p>
        </p:txBody>
      </p:sp>
      <p:sp>
        <p:nvSpPr>
          <p:cNvPr id="3" name="Content Placeholder 2"/>
          <p:cNvSpPr>
            <a:spLocks noGrp="1"/>
          </p:cNvSpPr>
          <p:nvPr>
            <p:ph idx="1"/>
          </p:nvPr>
        </p:nvSpPr>
        <p:spPr/>
        <p:txBody>
          <a:bodyPr/>
          <a:lstStyle/>
          <a:p>
            <a:pPr marL="457200" lvl="1" indent="0">
              <a:buNone/>
            </a:pPr>
            <a:endParaRPr lang="en-GB" dirty="0"/>
          </a:p>
          <a:p>
            <a:pPr marL="457200" lvl="1" indent="0">
              <a:buNone/>
            </a:pPr>
            <a:r>
              <a:rPr lang="en-GB" dirty="0"/>
              <a:t>Improve Spelling teaching – introduction MUST HAVE spellings in each year group</a:t>
            </a:r>
          </a:p>
          <a:p>
            <a:pPr marL="457200" lvl="1" indent="0">
              <a:buNone/>
            </a:pPr>
            <a:r>
              <a:rPr lang="en-GB" dirty="0"/>
              <a:t>Consider new scheme </a:t>
            </a:r>
          </a:p>
        </p:txBody>
      </p:sp>
    </p:spTree>
    <p:extLst>
      <p:ext uri="{BB962C8B-B14F-4D97-AF65-F5344CB8AC3E}">
        <p14:creationId xmlns:p14="http://schemas.microsoft.com/office/powerpoint/2010/main" val="47801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838200" y="1541418"/>
            <a:ext cx="10515600" cy="4824548"/>
          </a:xfrm>
        </p:spPr>
        <p:txBody>
          <a:bodyPr>
            <a:normAutofit fontScale="62500" lnSpcReduction="20000"/>
          </a:bodyPr>
          <a:lstStyle/>
          <a:p>
            <a:r>
              <a:rPr lang="en-GB" dirty="0"/>
              <a:t>Our Vision for Writing ( Intent/ Implementation and Impact ) </a:t>
            </a:r>
          </a:p>
          <a:p>
            <a:r>
              <a:rPr lang="en-GB" dirty="0"/>
              <a:t>What we are trying to achieve with the writing curriculum</a:t>
            </a:r>
          </a:p>
          <a:p>
            <a:r>
              <a:rPr lang="en-GB" dirty="0"/>
              <a:t>Our aims for the teaching of writing</a:t>
            </a:r>
          </a:p>
          <a:p>
            <a:r>
              <a:rPr lang="en-GB" dirty="0"/>
              <a:t>Schemes of work followed and medium term planning in writing</a:t>
            </a:r>
          </a:p>
          <a:p>
            <a:r>
              <a:rPr lang="en-GB" dirty="0"/>
              <a:t>How writing is taught</a:t>
            </a:r>
          </a:p>
          <a:p>
            <a:r>
              <a:rPr lang="en-GB" dirty="0"/>
              <a:t>How we ensure that subject knowledge is retained</a:t>
            </a:r>
          </a:p>
          <a:p>
            <a:r>
              <a:rPr lang="en-GB" dirty="0"/>
              <a:t>How children progress in writing over their time at the school (Remembering that progress is knowing more, remembering more and being able to do more)</a:t>
            </a:r>
          </a:p>
          <a:p>
            <a:r>
              <a:rPr lang="en-GB" dirty="0"/>
              <a:t>How we ensure that pupils with SEND benefit from the curriculum in this subject</a:t>
            </a:r>
          </a:p>
          <a:p>
            <a:r>
              <a:rPr lang="en-GB" dirty="0"/>
              <a:t>Links to other curriculum subjects</a:t>
            </a:r>
          </a:p>
          <a:p>
            <a:r>
              <a:rPr lang="en-GB" dirty="0"/>
              <a:t>Subject resources</a:t>
            </a:r>
          </a:p>
          <a:p>
            <a:r>
              <a:rPr lang="en-GB" dirty="0"/>
              <a:t>What writing teaching looks like in work and in lessons</a:t>
            </a:r>
          </a:p>
          <a:p>
            <a:r>
              <a:rPr lang="en-GB" dirty="0"/>
              <a:t>How we prepare children for the next steps in their learning</a:t>
            </a:r>
          </a:p>
          <a:p>
            <a:r>
              <a:rPr lang="en-US" dirty="0"/>
              <a:t>Staff CPD and Research</a:t>
            </a:r>
            <a:endParaRPr lang="en-GB" dirty="0"/>
          </a:p>
          <a:p>
            <a:r>
              <a:rPr lang="en-GB" dirty="0"/>
              <a:t>How we would look to develop this subject in the future</a:t>
            </a:r>
          </a:p>
          <a:p>
            <a:endParaRPr lang="en-GB" dirty="0"/>
          </a:p>
          <a:p>
            <a:endParaRPr lang="en-GB" dirty="0"/>
          </a:p>
        </p:txBody>
      </p:sp>
    </p:spTree>
    <p:extLst>
      <p:ext uri="{BB962C8B-B14F-4D97-AF65-F5344CB8AC3E}">
        <p14:creationId xmlns:p14="http://schemas.microsoft.com/office/powerpoint/2010/main" val="191319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6304-26AE-4B2C-A861-2459B4C7BE43}"/>
              </a:ext>
            </a:extLst>
          </p:cNvPr>
          <p:cNvSpPr>
            <a:spLocks noGrp="1"/>
          </p:cNvSpPr>
          <p:nvPr>
            <p:ph type="title"/>
          </p:nvPr>
        </p:nvSpPr>
        <p:spPr>
          <a:xfrm>
            <a:off x="1047566" y="128655"/>
            <a:ext cx="10306235" cy="1104762"/>
          </a:xfrm>
        </p:spPr>
        <p:txBody>
          <a:bodyPr>
            <a:normAutofit/>
          </a:bodyPr>
          <a:lstStyle/>
          <a:p>
            <a:r>
              <a:rPr lang="en-GB" sz="4000" dirty="0"/>
              <a:t>MORDA VISION FOR WRITING</a:t>
            </a:r>
          </a:p>
        </p:txBody>
      </p:sp>
      <p:sp>
        <p:nvSpPr>
          <p:cNvPr id="3" name="Content Placeholder 2">
            <a:extLst>
              <a:ext uri="{FF2B5EF4-FFF2-40B4-BE49-F238E27FC236}">
                <a16:creationId xmlns:a16="http://schemas.microsoft.com/office/drawing/2014/main" id="{D0DF13C8-FCC0-4DB2-847F-7B183BD99A0E}"/>
              </a:ext>
            </a:extLst>
          </p:cNvPr>
          <p:cNvSpPr>
            <a:spLocks noGrp="1"/>
          </p:cNvSpPr>
          <p:nvPr>
            <p:ph idx="1"/>
          </p:nvPr>
        </p:nvSpPr>
        <p:spPr>
          <a:xfrm>
            <a:off x="479395" y="1001905"/>
            <a:ext cx="10665039" cy="4854190"/>
          </a:xfrm>
        </p:spPr>
        <p:txBody>
          <a:bodyPr>
            <a:noAutofit/>
          </a:bodyPr>
          <a:lstStyle/>
          <a:p>
            <a:pPr marL="0" indent="0">
              <a:buNone/>
            </a:pPr>
            <a:endParaRPr lang="en-GB" dirty="0">
              <a:latin typeface="+mj-lt"/>
            </a:endParaRPr>
          </a:p>
          <a:p>
            <a:pPr marL="0" indent="0">
              <a:buNone/>
            </a:pPr>
            <a:endParaRPr lang="en-GB" dirty="0">
              <a:latin typeface="+mj-lt"/>
            </a:endParaRPr>
          </a:p>
          <a:p>
            <a:pPr marL="0" indent="0">
              <a:buNone/>
            </a:pPr>
            <a:r>
              <a:rPr lang="en-GB" b="1" dirty="0">
                <a:latin typeface="+mj-lt"/>
              </a:rPr>
              <a:t>INTENT : </a:t>
            </a:r>
          </a:p>
          <a:p>
            <a:pPr marL="0" indent="0">
              <a:buNone/>
            </a:pPr>
            <a:r>
              <a:rPr lang="en-GB" dirty="0">
                <a:latin typeface="+mj-lt"/>
              </a:rPr>
              <a:t> At Morda, our vision for writing is that all pupils develop the voice to communicate their thoughts and feelings confidently, both vocally and in the written form. We strive to give children the knowledge and skills to become competent writers and the enthusiasm to enjoy creating text in all its forms.</a:t>
            </a:r>
          </a:p>
        </p:txBody>
      </p:sp>
    </p:spTree>
    <p:extLst>
      <p:ext uri="{BB962C8B-B14F-4D97-AF65-F5344CB8AC3E}">
        <p14:creationId xmlns:p14="http://schemas.microsoft.com/office/powerpoint/2010/main" val="335989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F14AF9-899A-4946-9298-13E78572C124}"/>
              </a:ext>
            </a:extLst>
          </p:cNvPr>
          <p:cNvSpPr txBox="1"/>
          <p:nvPr/>
        </p:nvSpPr>
        <p:spPr>
          <a:xfrm>
            <a:off x="727969" y="115410"/>
            <a:ext cx="10466773" cy="6832640"/>
          </a:xfrm>
          <a:prstGeom prst="rect">
            <a:avLst/>
          </a:prstGeom>
          <a:noFill/>
        </p:spPr>
        <p:txBody>
          <a:bodyPr wrap="square" rtlCol="0">
            <a:spAutoFit/>
          </a:bodyPr>
          <a:lstStyle/>
          <a:p>
            <a:pPr marL="0" indent="0">
              <a:buNone/>
            </a:pPr>
            <a:r>
              <a:rPr lang="en-GB" sz="1800" b="1" dirty="0">
                <a:latin typeface="+mj-lt"/>
              </a:rPr>
              <a:t>IMPLEMENTATION: </a:t>
            </a:r>
          </a:p>
          <a:p>
            <a:r>
              <a:rPr lang="en-GB" sz="1400" dirty="0"/>
              <a:t>Early talk is the critical first port of call on children’s writing journey. By sharing wonderful stories from brilliant authors from day one at Morda, we are teaching children to imagine: especially those pupils with speech and language issues or other disadvantages. </a:t>
            </a:r>
          </a:p>
          <a:p>
            <a:endParaRPr lang="en-GB" sz="1400" dirty="0"/>
          </a:p>
          <a:p>
            <a:pPr marL="0" indent="0">
              <a:buNone/>
            </a:pPr>
            <a:r>
              <a:rPr lang="en-GB" sz="1400" dirty="0">
                <a:latin typeface="+mj-lt"/>
              </a:rPr>
              <a:t>From EYFS through to lower KS2 children are taught writing chiefly  through the Pie Corbett ‘ Talk for Writing’ approach. They are immersed in well known stories that they learn and love.  Teachers create clear sequences of learning to teach a particular text types. They choose high quality engaging published texts ( fiction , non fiction and poetry) or write their own engaging age appropriate exemplars. Children engage with texts through drama and roleplay.  They learn texts and </a:t>
            </a:r>
            <a:r>
              <a:rPr lang="en-GB" sz="1400" i="0" dirty="0">
                <a:effectLst/>
                <a:latin typeface="+mj-lt"/>
              </a:rPr>
              <a:t>internalise the language structures needed to write through ‘talking  and performing the text’, </a:t>
            </a:r>
            <a:r>
              <a:rPr lang="en-GB" sz="1400" dirty="0">
                <a:latin typeface="+mj-lt"/>
              </a:rPr>
              <a:t>moving </a:t>
            </a:r>
            <a:r>
              <a:rPr lang="en-GB" sz="1400" i="0" dirty="0">
                <a:effectLst/>
                <a:latin typeface="+mj-lt"/>
              </a:rPr>
              <a:t>from imitation to innovation to independent application in their writing .</a:t>
            </a:r>
          </a:p>
          <a:p>
            <a:pPr marL="0" indent="0">
              <a:buNone/>
            </a:pPr>
            <a:endParaRPr lang="en-GB" sz="1400" i="0" dirty="0">
              <a:effectLst/>
              <a:latin typeface="+mj-lt"/>
            </a:endParaRPr>
          </a:p>
          <a:p>
            <a:pPr marL="0" indent="0">
              <a:buNone/>
            </a:pPr>
            <a:r>
              <a:rPr lang="en-GB" sz="1400" dirty="0">
                <a:latin typeface="+mj-lt"/>
              </a:rPr>
              <a:t>As children move through the school pupils are taught more challenging sentence structures in line with NC year group expectations. They learn and use  the features or a wide range of writing genres and practise writing in these genres. At Morda, we teach sentence structure ‘Alan Peat Sentence structures’ </a:t>
            </a:r>
            <a:r>
              <a:rPr lang="en-GB" sz="1400" dirty="0">
                <a:solidFill>
                  <a:srgbClr val="000000"/>
                </a:solidFill>
                <a:latin typeface="+mj-lt"/>
              </a:rPr>
              <a:t>which are </a:t>
            </a:r>
            <a:r>
              <a:rPr lang="en-GB" sz="1400" i="0" dirty="0">
                <a:solidFill>
                  <a:srgbClr val="000000"/>
                </a:solidFill>
                <a:effectLst/>
                <a:latin typeface="+mj-lt"/>
              </a:rPr>
              <a:t> are designed to help children to write exciting, sophisticated pieces of writing that use the right tone for their purpose.</a:t>
            </a:r>
          </a:p>
          <a:p>
            <a:pPr marL="0" indent="0">
              <a:buNone/>
            </a:pPr>
            <a:endParaRPr lang="en-GB" sz="1400" dirty="0">
              <a:latin typeface="+mj-lt"/>
            </a:endParaRPr>
          </a:p>
          <a:p>
            <a:pPr marL="0" indent="0">
              <a:buNone/>
            </a:pPr>
            <a:r>
              <a:rPr lang="en-GB" sz="1400" dirty="0">
                <a:latin typeface="+mj-lt"/>
              </a:rPr>
              <a:t>Pupils are supported through a carefully structured sequences of learning. They develop their vocabulary and  author voice through engaging with and analysing high quality texts and exemplars. Children with SEND are supported in their writing with specific interventions ( e.g. Talk Book  and Conquering Literacy –Dyslexia support)</a:t>
            </a:r>
          </a:p>
          <a:p>
            <a:pPr marL="0" indent="0">
              <a:buNone/>
            </a:pPr>
            <a:endParaRPr lang="en-GB" sz="1400" dirty="0">
              <a:latin typeface="+mj-lt"/>
            </a:endParaRPr>
          </a:p>
          <a:p>
            <a:pPr marL="0" indent="0" algn="l">
              <a:buNone/>
            </a:pPr>
            <a:r>
              <a:rPr lang="en-GB" sz="1400" dirty="0">
                <a:latin typeface="+mj-lt"/>
              </a:rPr>
              <a:t>Mantle of the Expert drama techniques are used to enrich writing. Pupils work within fictional contexts, pupils explore written and spoken language and express themselves in a range of linguistic registers, well beyond their lived experience. They speak and write using the authorial voice of the characters they represent. </a:t>
            </a:r>
          </a:p>
          <a:p>
            <a:pPr marL="0" indent="0" algn="l">
              <a:buNone/>
            </a:pPr>
            <a:endParaRPr lang="en-GB" sz="1400" dirty="0">
              <a:latin typeface="+mj-lt"/>
            </a:endParaRPr>
          </a:p>
          <a:p>
            <a:pPr marL="0" indent="0">
              <a:buNone/>
            </a:pPr>
            <a:r>
              <a:rPr lang="en-GB" sz="1400" dirty="0">
                <a:latin typeface="+mj-lt"/>
              </a:rPr>
              <a:t>Working within an imagined ‘commission’ context provides the children with an urgent ‘ real’ ( within the drama ) need to write and the confidence to make use of the wide vocabulary they have encountered through the larger fictional narrative . </a:t>
            </a:r>
          </a:p>
          <a:p>
            <a:pPr marL="0" indent="0">
              <a:buNone/>
            </a:pPr>
            <a:r>
              <a:rPr lang="en-GB" sz="1400" dirty="0">
                <a:latin typeface="+mj-lt"/>
              </a:rPr>
              <a:t>Pupils are taught phonics, spelling patterns, punctuation, grammar and sentence structures systematically in a spiral curriculum through the school. They learn the conventions of how to construct a range of formal and informal writing genres.</a:t>
            </a:r>
          </a:p>
          <a:p>
            <a:pPr marL="0" indent="0">
              <a:buNone/>
            </a:pPr>
            <a:endParaRPr lang="en-GB" sz="1400" dirty="0">
              <a:latin typeface="+mj-lt"/>
            </a:endParaRPr>
          </a:p>
          <a:p>
            <a:pPr marL="0" indent="0">
              <a:buNone/>
            </a:pPr>
            <a:r>
              <a:rPr lang="en-GB" sz="1400" dirty="0">
                <a:latin typeface="+mj-lt"/>
              </a:rPr>
              <a:t>​Pupils are taught handwriting systematically through school beginning with mark making and pre-cursive writing in year 1 and developing joined handwriting using the Nelson handwriting scheme throughout school Nelson Pre cursive Year 1 and spelling is taught using the Oxford Owl Spelling scheme. </a:t>
            </a:r>
          </a:p>
        </p:txBody>
      </p:sp>
    </p:spTree>
    <p:extLst>
      <p:ext uri="{BB962C8B-B14F-4D97-AF65-F5344CB8AC3E}">
        <p14:creationId xmlns:p14="http://schemas.microsoft.com/office/powerpoint/2010/main" val="131686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D4C9E1-6D42-4CCC-A7E2-BC4F005EBDE9}"/>
              </a:ext>
            </a:extLst>
          </p:cNvPr>
          <p:cNvSpPr>
            <a:spLocks noGrp="1"/>
          </p:cNvSpPr>
          <p:nvPr>
            <p:ph idx="1"/>
          </p:nvPr>
        </p:nvSpPr>
        <p:spPr>
          <a:xfrm>
            <a:off x="790113" y="967666"/>
            <a:ext cx="10563687" cy="5209297"/>
          </a:xfrm>
        </p:spPr>
        <p:txBody>
          <a:bodyPr/>
          <a:lstStyle/>
          <a:p>
            <a:pPr marL="0" indent="0">
              <a:buNone/>
            </a:pPr>
            <a:r>
              <a:rPr lang="en-GB" sz="2800" b="1" dirty="0">
                <a:latin typeface="+mj-lt"/>
              </a:rPr>
              <a:t>IMPACT </a:t>
            </a:r>
          </a:p>
          <a:p>
            <a:pPr marL="0" indent="0">
              <a:buNone/>
            </a:pPr>
            <a:r>
              <a:rPr lang="en-GB" sz="2800" dirty="0">
                <a:latin typeface="+mj-lt"/>
              </a:rPr>
              <a:t>At Morda, pupils become courageous in their writing- they learn not to fear the empty page. </a:t>
            </a:r>
            <a:r>
              <a:rPr lang="en-GB" dirty="0">
                <a:latin typeface="+mj-lt"/>
              </a:rPr>
              <a:t>T</a:t>
            </a:r>
            <a:r>
              <a:rPr lang="en-GB" sz="2800" dirty="0">
                <a:latin typeface="+mj-lt"/>
              </a:rPr>
              <a:t>hey learn that the writing can be a beautiful form of artistic expression and a powerful tool for change. </a:t>
            </a:r>
          </a:p>
          <a:p>
            <a:pPr marL="0" indent="0">
              <a:buNone/>
            </a:pPr>
            <a:r>
              <a:rPr lang="en-GB" sz="2800" dirty="0">
                <a:latin typeface="+mj-lt"/>
              </a:rPr>
              <a:t>Morda pupil’s writing is purposeful and often compelling. Pupils enjoy of the richness of the English language. Morda pupils to become capable and enthusiastic writers who genuinely enjoy writing and reflect on and improve their own other’s work. </a:t>
            </a:r>
          </a:p>
          <a:p>
            <a:endParaRPr lang="en-GB" dirty="0"/>
          </a:p>
        </p:txBody>
      </p:sp>
    </p:spTree>
    <p:extLst>
      <p:ext uri="{BB962C8B-B14F-4D97-AF65-F5344CB8AC3E}">
        <p14:creationId xmlns:p14="http://schemas.microsoft.com/office/powerpoint/2010/main" val="321740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aims for the teaching of writing</a:t>
            </a:r>
          </a:p>
        </p:txBody>
      </p:sp>
      <p:sp>
        <p:nvSpPr>
          <p:cNvPr id="3" name="Content Placeholder 2"/>
          <p:cNvSpPr>
            <a:spLocks noGrp="1"/>
          </p:cNvSpPr>
          <p:nvPr>
            <p:ph idx="1"/>
          </p:nvPr>
        </p:nvSpPr>
        <p:spPr/>
        <p:txBody>
          <a:bodyPr>
            <a:normAutofit fontScale="92500" lnSpcReduction="20000"/>
          </a:bodyPr>
          <a:lstStyle/>
          <a:p>
            <a:r>
              <a:rPr lang="en-GB" dirty="0"/>
              <a:t>For children to develop their procedural and substantive knowledge in relation to primary writing in order for them to make progress by knowing more, remembering more and being able to do more</a:t>
            </a:r>
          </a:p>
          <a:p>
            <a:r>
              <a:rPr lang="en-GB" dirty="0"/>
              <a:t>To develop </a:t>
            </a:r>
            <a:r>
              <a:rPr lang="en-GB" b="1" dirty="0"/>
              <a:t>inquisitive </a:t>
            </a:r>
            <a:r>
              <a:rPr lang="en-GB" dirty="0"/>
              <a:t>minds and instil children with a sense of awe and wonderment in relation to writing</a:t>
            </a:r>
          </a:p>
          <a:p>
            <a:r>
              <a:rPr lang="en-GB" dirty="0"/>
              <a:t>To encourage children to be </a:t>
            </a:r>
            <a:r>
              <a:rPr lang="en-GB" b="1" dirty="0"/>
              <a:t>respectful</a:t>
            </a:r>
            <a:r>
              <a:rPr lang="en-GB" dirty="0"/>
              <a:t> of writing</a:t>
            </a:r>
          </a:p>
          <a:p>
            <a:r>
              <a:rPr lang="en-GB" dirty="0"/>
              <a:t>For children to know the impact of writing and encourage them to play their role as </a:t>
            </a:r>
            <a:r>
              <a:rPr lang="en-GB" b="1" dirty="0"/>
              <a:t>global citizens</a:t>
            </a:r>
          </a:p>
          <a:p>
            <a:r>
              <a:rPr lang="en-GB" dirty="0"/>
              <a:t>For children to be </a:t>
            </a:r>
            <a:r>
              <a:rPr lang="en-GB" b="1" dirty="0"/>
              <a:t>ambitious</a:t>
            </a:r>
            <a:r>
              <a:rPr lang="en-GB" dirty="0"/>
              <a:t> and prepare them for the next step of their learning in writing</a:t>
            </a:r>
          </a:p>
          <a:p>
            <a:r>
              <a:rPr lang="en-GB" dirty="0"/>
              <a:t>For children to be </a:t>
            </a:r>
            <a:r>
              <a:rPr lang="en-GB" b="1" dirty="0"/>
              <a:t>resilient</a:t>
            </a:r>
            <a:r>
              <a:rPr lang="en-GB" dirty="0"/>
              <a:t> in seeking improvement and overcoming challenges in writing</a:t>
            </a:r>
          </a:p>
        </p:txBody>
      </p:sp>
    </p:spTree>
    <p:extLst>
      <p:ext uri="{BB962C8B-B14F-4D97-AF65-F5344CB8AC3E}">
        <p14:creationId xmlns:p14="http://schemas.microsoft.com/office/powerpoint/2010/main" val="344772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0417-8BE7-438D-BB37-C6D426DD319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AF97A35-78D8-4CAA-8970-F4936BFB060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150B1AA-30D0-4B26-88F4-DBB5253252B3}"/>
              </a:ext>
            </a:extLst>
          </p:cNvPr>
          <p:cNvPicPr>
            <a:picLocks noChangeAspect="1"/>
          </p:cNvPicPr>
          <p:nvPr/>
        </p:nvPicPr>
        <p:blipFill>
          <a:blip r:embed="rId2"/>
          <a:stretch>
            <a:fillRect/>
          </a:stretch>
        </p:blipFill>
        <p:spPr>
          <a:xfrm>
            <a:off x="364406" y="681037"/>
            <a:ext cx="11827593" cy="5670638"/>
          </a:xfrm>
          <a:prstGeom prst="rect">
            <a:avLst/>
          </a:prstGeom>
        </p:spPr>
      </p:pic>
    </p:spTree>
    <p:extLst>
      <p:ext uri="{BB962C8B-B14F-4D97-AF65-F5344CB8AC3E}">
        <p14:creationId xmlns:p14="http://schemas.microsoft.com/office/powerpoint/2010/main" val="423847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Development of the approach to writing</a:t>
            </a:r>
          </a:p>
        </p:txBody>
      </p:sp>
      <p:sp>
        <p:nvSpPr>
          <p:cNvPr id="3" name="Content Placeholder 2"/>
          <p:cNvSpPr>
            <a:spLocks noGrp="1"/>
          </p:cNvSpPr>
          <p:nvPr>
            <p:ph idx="1"/>
          </p:nvPr>
        </p:nvSpPr>
        <p:spPr>
          <a:xfrm>
            <a:off x="518474" y="1366888"/>
            <a:ext cx="10835326" cy="4694548"/>
          </a:xfrm>
        </p:spPr>
        <p:txBody>
          <a:bodyPr>
            <a:normAutofit fontScale="92500" lnSpcReduction="20000"/>
          </a:bodyPr>
          <a:lstStyle/>
          <a:p>
            <a:r>
              <a:rPr lang="en-GB" sz="1700" dirty="0"/>
              <a:t>Writing at Morda has developed over a number of years. The school has accessed high quality CPD and this has been refined and developed to lead to the development of our very </a:t>
            </a:r>
            <a:r>
              <a:rPr lang="en-GB" sz="1700" u="sng" dirty="0"/>
              <a:t>own</a:t>
            </a:r>
            <a:r>
              <a:rPr lang="en-GB" sz="1700" dirty="0"/>
              <a:t> ‘Morda Writing Pedagogy’</a:t>
            </a:r>
          </a:p>
          <a:p>
            <a:r>
              <a:rPr lang="en-GB" sz="1700" dirty="0"/>
              <a:t>The school has supported Local Authority moderation and used this experience to develop and refine procedures and pedagogy( Writing Lead Helen Chapman has been a County Moderator)</a:t>
            </a:r>
          </a:p>
          <a:p>
            <a:r>
              <a:rPr lang="en-GB" sz="1900" dirty="0"/>
              <a:t>The pedagogy is developed influenced by the work of</a:t>
            </a:r>
          </a:p>
          <a:p>
            <a:pPr lvl="1"/>
            <a:r>
              <a:rPr lang="en-GB" sz="1900" b="1" dirty="0"/>
              <a:t>Pie </a:t>
            </a:r>
            <a:r>
              <a:rPr lang="en-GB" sz="1900" b="1" dirty="0" err="1"/>
              <a:t>Corbetts</a:t>
            </a:r>
            <a:r>
              <a:rPr lang="en-GB" sz="1900" b="1" dirty="0"/>
              <a:t>’ Talk 4 Writing: EYFS/ KS1 </a:t>
            </a:r>
            <a:r>
              <a:rPr lang="en-GB" sz="1900" dirty="0"/>
              <a:t>use talk for writing techniques – learn age appropriate stories / texts  using story mapping and boxing up techniques then imitate, innovate and finally apply their knowledge of the text type independently when writing in a particular genre </a:t>
            </a:r>
          </a:p>
          <a:p>
            <a:pPr lvl="1"/>
            <a:r>
              <a:rPr lang="en-GB" sz="1900" b="1" dirty="0"/>
              <a:t>KS 2 children </a:t>
            </a:r>
            <a:r>
              <a:rPr lang="en-GB" sz="1900" dirty="0"/>
              <a:t>are taught a carefully structured spiral curriculum to build their schema for different genres of writing using inspiring </a:t>
            </a:r>
            <a:r>
              <a:rPr lang="en-GB" sz="1900" b="1" dirty="0"/>
              <a:t>high quality exemplar texts, modelled writing  and shared writing</a:t>
            </a:r>
          </a:p>
          <a:p>
            <a:pPr lvl="1"/>
            <a:r>
              <a:rPr lang="en-GB" sz="1900" b="1" dirty="0"/>
              <a:t>Alan Peat  Sentence  Structures</a:t>
            </a:r>
            <a:r>
              <a:rPr lang="en-GB" sz="1900" dirty="0"/>
              <a:t>: Alongside the formal teaching of grammatical and punctuation rules and sentence structures children are taught age appropriate ‘Alan Peat’ (see Alan Peat Sentence Types progression document) sentence types are taught  from years 2-6 to help children improve their sentence construction and encourage children to use increasingly complex sentence structures. </a:t>
            </a:r>
          </a:p>
          <a:p>
            <a:pPr lvl="1"/>
            <a:r>
              <a:rPr lang="en-GB" sz="1900" b="1" dirty="0"/>
              <a:t>Jane Constantine – Write stuff teaching techniques </a:t>
            </a:r>
            <a:r>
              <a:rPr lang="en-GB" sz="1900" dirty="0"/>
              <a:t>including  ‘sentence stacking’ have been incorporated into the writing pedagogy to so teachers teach the process of writing more overtly and all children can make progress within the lesson  ( from Oct 2022) </a:t>
            </a:r>
          </a:p>
          <a:p>
            <a:pPr lvl="1"/>
            <a:r>
              <a:rPr lang="en-GB" sz="1900" b="1" dirty="0"/>
              <a:t>Success criteria </a:t>
            </a:r>
            <a:r>
              <a:rPr lang="en-GB" sz="1900" dirty="0"/>
              <a:t>for pieces of writing are used to support children in constructing their writing and in  self and peer assessment. </a:t>
            </a:r>
          </a:p>
          <a:p>
            <a:pPr lvl="1"/>
            <a:endParaRPr lang="en-GB" sz="1900" dirty="0"/>
          </a:p>
        </p:txBody>
      </p:sp>
    </p:spTree>
    <p:extLst>
      <p:ext uri="{BB962C8B-B14F-4D97-AF65-F5344CB8AC3E}">
        <p14:creationId xmlns:p14="http://schemas.microsoft.com/office/powerpoint/2010/main" val="2719045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3160</Words>
  <Application>Microsoft Office PowerPoint</Application>
  <PresentationFormat>Widescreen</PresentationFormat>
  <Paragraphs>199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Writing</vt:lpstr>
      <vt:lpstr>PowerPoint Presentation</vt:lpstr>
      <vt:lpstr>Overview</vt:lpstr>
      <vt:lpstr>MORDA VISION FOR WRITING</vt:lpstr>
      <vt:lpstr>PowerPoint Presentation</vt:lpstr>
      <vt:lpstr>PowerPoint Presentation</vt:lpstr>
      <vt:lpstr>Our aims for the teaching of writing</vt:lpstr>
      <vt:lpstr>PowerPoint Presentation</vt:lpstr>
      <vt:lpstr>Development of the approach to writing</vt:lpstr>
      <vt:lpstr>The planning of writing</vt:lpstr>
      <vt:lpstr>MORDA Writing Pedagogy</vt:lpstr>
      <vt:lpstr>Morda Writing Pedagogy</vt:lpstr>
      <vt:lpstr>Morda Writing Pedagogy</vt:lpstr>
      <vt:lpstr>Genres </vt:lpstr>
      <vt:lpstr>Summative Assessment of writing</vt:lpstr>
      <vt:lpstr>PowerPoint Presentation</vt:lpstr>
      <vt:lpstr>PowerPoint Presentation</vt:lpstr>
      <vt:lpstr>Moderation of writing</vt:lpstr>
      <vt:lpstr>Formative assessment and pupil feedback</vt:lpstr>
      <vt:lpstr>Formative assessment and pupil feedback</vt:lpstr>
      <vt:lpstr>The assessment of  grammar, punctuation and spelling &amp; handwriting </vt:lpstr>
      <vt:lpstr>Handwriting</vt:lpstr>
      <vt:lpstr>Preparing children for the next steps</vt:lpstr>
      <vt:lpstr>Staff CPD &amp; Research</vt:lpstr>
      <vt:lpstr>How will this subject develop in 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dc:title>
  <dc:creator>Head Trinity CE</dc:creator>
  <cp:lastModifiedBy>chapman.h</cp:lastModifiedBy>
  <cp:revision>133</cp:revision>
  <dcterms:created xsi:type="dcterms:W3CDTF">2021-03-15T13:47:28Z</dcterms:created>
  <dcterms:modified xsi:type="dcterms:W3CDTF">2025-12-01T17:42:01Z</dcterms:modified>
</cp:coreProperties>
</file>