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48" r:id="rId2"/>
    <p:sldId id="257" r:id="rId3"/>
    <p:sldId id="393" r:id="rId4"/>
    <p:sldId id="395" r:id="rId5"/>
    <p:sldId id="261" r:id="rId6"/>
    <p:sldId id="394" r:id="rId7"/>
    <p:sldId id="391" r:id="rId8"/>
    <p:sldId id="392" r:id="rId9"/>
    <p:sldId id="390" r:id="rId10"/>
    <p:sldId id="258" r:id="rId11"/>
    <p:sldId id="262" r:id="rId12"/>
    <p:sldId id="381" r:id="rId13"/>
    <p:sldId id="382" r:id="rId14"/>
    <p:sldId id="260" r:id="rId15"/>
    <p:sldId id="383" r:id="rId16"/>
    <p:sldId id="278" r:id="rId17"/>
    <p:sldId id="387" r:id="rId18"/>
    <p:sldId id="283" r:id="rId19"/>
    <p:sldId id="285" r:id="rId20"/>
    <p:sldId id="273" r:id="rId21"/>
    <p:sldId id="368" r:id="rId22"/>
    <p:sldId id="267" r:id="rId23"/>
    <p:sldId id="264" r:id="rId24"/>
    <p:sldId id="265" r:id="rId25"/>
    <p:sldId id="277" r:id="rId26"/>
    <p:sldId id="269" r:id="rId27"/>
    <p:sldId id="276" r:id="rId28"/>
    <p:sldId id="280" r:id="rId29"/>
    <p:sldId id="271" r:id="rId30"/>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41" autoAdjust="0"/>
    <p:restoredTop sz="94660"/>
  </p:normalViewPr>
  <p:slideViewPr>
    <p:cSldViewPr snapToGrid="0">
      <p:cViewPr varScale="1">
        <p:scale>
          <a:sx n="72" d="100"/>
          <a:sy n="72" d="100"/>
        </p:scale>
        <p:origin x="69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6C0E3028-9E23-4AFB-8465-2C41C8EED675}" type="datetimeFigureOut">
              <a:rPr lang="en-GB" smtClean="0"/>
              <a:t>08/07/2022</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3A7D7535-AA39-4CEC-89EE-94971DCFE41B}" type="slidenum">
              <a:rPr lang="en-GB" smtClean="0"/>
              <a:t>‹#›</a:t>
            </a:fld>
            <a:endParaRPr lang="en-GB"/>
          </a:p>
        </p:txBody>
      </p:sp>
    </p:spTree>
    <p:extLst>
      <p:ext uri="{BB962C8B-B14F-4D97-AF65-F5344CB8AC3E}">
        <p14:creationId xmlns:p14="http://schemas.microsoft.com/office/powerpoint/2010/main" val="28038127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4C5A11B-B8B8-44F3-860C-35CF1D16E115}" type="slidenum">
              <a:rPr lang="en-GB" smtClean="0"/>
              <a:t>1</a:t>
            </a:fld>
            <a:endParaRPr lang="en-GB" dirty="0"/>
          </a:p>
        </p:txBody>
      </p:sp>
    </p:spTree>
    <p:extLst>
      <p:ext uri="{BB962C8B-B14F-4D97-AF65-F5344CB8AC3E}">
        <p14:creationId xmlns:p14="http://schemas.microsoft.com/office/powerpoint/2010/main" val="3545077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9C93630-BFE7-4D7E-8336-D3343F5AB2A1}" type="slidenum">
              <a:rPr lang="en-GB" smtClean="0"/>
              <a:t>9</a:t>
            </a:fld>
            <a:endParaRPr lang="en-GB" dirty="0"/>
          </a:p>
        </p:txBody>
      </p:sp>
    </p:spTree>
    <p:extLst>
      <p:ext uri="{BB962C8B-B14F-4D97-AF65-F5344CB8AC3E}">
        <p14:creationId xmlns:p14="http://schemas.microsoft.com/office/powerpoint/2010/main" val="104208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9C93630-BFE7-4D7E-8336-D3343F5AB2A1}" type="slidenum">
              <a:rPr lang="en-GB" smtClean="0"/>
              <a:t>12</a:t>
            </a:fld>
            <a:endParaRPr lang="en-GB" dirty="0"/>
          </a:p>
        </p:txBody>
      </p:sp>
    </p:spTree>
    <p:extLst>
      <p:ext uri="{BB962C8B-B14F-4D97-AF65-F5344CB8AC3E}">
        <p14:creationId xmlns:p14="http://schemas.microsoft.com/office/powerpoint/2010/main" val="6037037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9C93630-BFE7-4D7E-8336-D3343F5AB2A1}" type="slidenum">
              <a:rPr lang="en-GB" smtClean="0"/>
              <a:t>13</a:t>
            </a:fld>
            <a:endParaRPr lang="en-GB" dirty="0"/>
          </a:p>
        </p:txBody>
      </p:sp>
    </p:spTree>
    <p:extLst>
      <p:ext uri="{BB962C8B-B14F-4D97-AF65-F5344CB8AC3E}">
        <p14:creationId xmlns:p14="http://schemas.microsoft.com/office/powerpoint/2010/main" val="38732287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9C93630-BFE7-4D7E-8336-D3343F5AB2A1}" type="slidenum">
              <a:rPr lang="en-GB" smtClean="0"/>
              <a:t>15</a:t>
            </a:fld>
            <a:endParaRPr lang="en-GB" dirty="0"/>
          </a:p>
        </p:txBody>
      </p:sp>
    </p:spTree>
    <p:extLst>
      <p:ext uri="{BB962C8B-B14F-4D97-AF65-F5344CB8AC3E}">
        <p14:creationId xmlns:p14="http://schemas.microsoft.com/office/powerpoint/2010/main" val="269299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 </a:t>
            </a:r>
            <a:endParaRPr lang="en-GB" dirty="0"/>
          </a:p>
        </p:txBody>
      </p:sp>
      <p:sp>
        <p:nvSpPr>
          <p:cNvPr id="4" name="Slide Number Placeholder 3"/>
          <p:cNvSpPr>
            <a:spLocks noGrp="1"/>
          </p:cNvSpPr>
          <p:nvPr>
            <p:ph type="sldNum" sz="quarter" idx="5"/>
          </p:nvPr>
        </p:nvSpPr>
        <p:spPr/>
        <p:txBody>
          <a:bodyPr/>
          <a:lstStyle/>
          <a:p>
            <a:fld id="{A9C93630-BFE7-4D7E-8336-D3343F5AB2A1}" type="slidenum">
              <a:rPr lang="en-GB" smtClean="0"/>
              <a:t>17</a:t>
            </a:fld>
            <a:endParaRPr lang="en-GB" dirty="0"/>
          </a:p>
        </p:txBody>
      </p:sp>
    </p:spTree>
    <p:extLst>
      <p:ext uri="{BB962C8B-B14F-4D97-AF65-F5344CB8AC3E}">
        <p14:creationId xmlns:p14="http://schemas.microsoft.com/office/powerpoint/2010/main" val="2990161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9C93630-BFE7-4D7E-8336-D3343F5AB2A1}" type="slidenum">
              <a:rPr lang="en-GB" smtClean="0"/>
              <a:t>21</a:t>
            </a:fld>
            <a:endParaRPr lang="en-GB" dirty="0"/>
          </a:p>
        </p:txBody>
      </p:sp>
    </p:spTree>
    <p:extLst>
      <p:ext uri="{BB962C8B-B14F-4D97-AF65-F5344CB8AC3E}">
        <p14:creationId xmlns:p14="http://schemas.microsoft.com/office/powerpoint/2010/main" val="11680784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10B7E3B-FF2F-47C0-A671-5EDC66C5C442}" type="datetimeFigureOut">
              <a:rPr lang="en-GB" smtClean="0"/>
              <a:t>08/07/2022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BB100A-B4F5-4A3D-800C-B4EDB5F942F8}" type="slidenum">
              <a:rPr lang="en-GB" smtClean="0"/>
              <a:t>‹#›</a:t>
            </a:fld>
            <a:endParaRPr lang="en-GB"/>
          </a:p>
        </p:txBody>
      </p:sp>
    </p:spTree>
    <p:extLst>
      <p:ext uri="{BB962C8B-B14F-4D97-AF65-F5344CB8AC3E}">
        <p14:creationId xmlns:p14="http://schemas.microsoft.com/office/powerpoint/2010/main" val="2481964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10B7E3B-FF2F-47C0-A671-5EDC66C5C442}" type="datetimeFigureOut">
              <a:rPr lang="en-GB" smtClean="0"/>
              <a:t>08/07/2022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BB100A-B4F5-4A3D-800C-B4EDB5F942F8}" type="slidenum">
              <a:rPr lang="en-GB" smtClean="0"/>
              <a:t>‹#›</a:t>
            </a:fld>
            <a:endParaRPr lang="en-GB"/>
          </a:p>
        </p:txBody>
      </p:sp>
    </p:spTree>
    <p:extLst>
      <p:ext uri="{BB962C8B-B14F-4D97-AF65-F5344CB8AC3E}">
        <p14:creationId xmlns:p14="http://schemas.microsoft.com/office/powerpoint/2010/main" val="1204874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10B7E3B-FF2F-47C0-A671-5EDC66C5C442}" type="datetimeFigureOut">
              <a:rPr lang="en-GB" smtClean="0"/>
              <a:t>08/07/2022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BB100A-B4F5-4A3D-800C-B4EDB5F942F8}" type="slidenum">
              <a:rPr lang="en-GB" smtClean="0"/>
              <a:t>‹#›</a:t>
            </a:fld>
            <a:endParaRPr lang="en-GB"/>
          </a:p>
        </p:txBody>
      </p:sp>
    </p:spTree>
    <p:extLst>
      <p:ext uri="{BB962C8B-B14F-4D97-AF65-F5344CB8AC3E}">
        <p14:creationId xmlns:p14="http://schemas.microsoft.com/office/powerpoint/2010/main" val="2889538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10B7E3B-FF2F-47C0-A671-5EDC66C5C442}" type="datetimeFigureOut">
              <a:rPr lang="en-GB" smtClean="0"/>
              <a:t>08/07/2022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BB100A-B4F5-4A3D-800C-B4EDB5F942F8}" type="slidenum">
              <a:rPr lang="en-GB" smtClean="0"/>
              <a:t>‹#›</a:t>
            </a:fld>
            <a:endParaRPr lang="en-GB"/>
          </a:p>
        </p:txBody>
      </p:sp>
    </p:spTree>
    <p:extLst>
      <p:ext uri="{BB962C8B-B14F-4D97-AF65-F5344CB8AC3E}">
        <p14:creationId xmlns:p14="http://schemas.microsoft.com/office/powerpoint/2010/main" val="1855902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10B7E3B-FF2F-47C0-A671-5EDC66C5C442}" type="datetimeFigureOut">
              <a:rPr lang="en-GB" smtClean="0"/>
              <a:t>08/07/2022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BB100A-B4F5-4A3D-800C-B4EDB5F942F8}" type="slidenum">
              <a:rPr lang="en-GB" smtClean="0"/>
              <a:t>‹#›</a:t>
            </a:fld>
            <a:endParaRPr lang="en-GB"/>
          </a:p>
        </p:txBody>
      </p:sp>
    </p:spTree>
    <p:extLst>
      <p:ext uri="{BB962C8B-B14F-4D97-AF65-F5344CB8AC3E}">
        <p14:creationId xmlns:p14="http://schemas.microsoft.com/office/powerpoint/2010/main" val="2568240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10B7E3B-FF2F-47C0-A671-5EDC66C5C442}" type="datetimeFigureOut">
              <a:rPr lang="en-GB" smtClean="0"/>
              <a:t>08/07/2022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0BB100A-B4F5-4A3D-800C-B4EDB5F942F8}" type="slidenum">
              <a:rPr lang="en-GB" smtClean="0"/>
              <a:t>‹#›</a:t>
            </a:fld>
            <a:endParaRPr lang="en-GB"/>
          </a:p>
        </p:txBody>
      </p:sp>
    </p:spTree>
    <p:extLst>
      <p:ext uri="{BB962C8B-B14F-4D97-AF65-F5344CB8AC3E}">
        <p14:creationId xmlns:p14="http://schemas.microsoft.com/office/powerpoint/2010/main" val="2774170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10B7E3B-FF2F-47C0-A671-5EDC66C5C442}" type="datetimeFigureOut">
              <a:rPr lang="en-GB" smtClean="0"/>
              <a:t>08/07/2022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0BB100A-B4F5-4A3D-800C-B4EDB5F942F8}" type="slidenum">
              <a:rPr lang="en-GB" smtClean="0"/>
              <a:t>‹#›</a:t>
            </a:fld>
            <a:endParaRPr lang="en-GB"/>
          </a:p>
        </p:txBody>
      </p:sp>
    </p:spTree>
    <p:extLst>
      <p:ext uri="{BB962C8B-B14F-4D97-AF65-F5344CB8AC3E}">
        <p14:creationId xmlns:p14="http://schemas.microsoft.com/office/powerpoint/2010/main" val="2248687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10B7E3B-FF2F-47C0-A671-5EDC66C5C442}" type="datetimeFigureOut">
              <a:rPr lang="en-GB" smtClean="0"/>
              <a:t>08/07/2022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0BB100A-B4F5-4A3D-800C-B4EDB5F942F8}" type="slidenum">
              <a:rPr lang="en-GB" smtClean="0"/>
              <a:t>‹#›</a:t>
            </a:fld>
            <a:endParaRPr lang="en-GB"/>
          </a:p>
        </p:txBody>
      </p:sp>
    </p:spTree>
    <p:extLst>
      <p:ext uri="{BB962C8B-B14F-4D97-AF65-F5344CB8AC3E}">
        <p14:creationId xmlns:p14="http://schemas.microsoft.com/office/powerpoint/2010/main" val="1524537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0B7E3B-FF2F-47C0-A671-5EDC66C5C442}" type="datetimeFigureOut">
              <a:rPr lang="en-GB" smtClean="0"/>
              <a:t>08/07/2022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0BB100A-B4F5-4A3D-800C-B4EDB5F942F8}" type="slidenum">
              <a:rPr lang="en-GB" smtClean="0"/>
              <a:t>‹#›</a:t>
            </a:fld>
            <a:endParaRPr lang="en-GB"/>
          </a:p>
        </p:txBody>
      </p:sp>
    </p:spTree>
    <p:extLst>
      <p:ext uri="{BB962C8B-B14F-4D97-AF65-F5344CB8AC3E}">
        <p14:creationId xmlns:p14="http://schemas.microsoft.com/office/powerpoint/2010/main" val="26452037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10B7E3B-FF2F-47C0-A671-5EDC66C5C442}" type="datetimeFigureOut">
              <a:rPr lang="en-GB" smtClean="0"/>
              <a:t>08/07/2022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0BB100A-B4F5-4A3D-800C-B4EDB5F942F8}" type="slidenum">
              <a:rPr lang="en-GB" smtClean="0"/>
              <a:t>‹#›</a:t>
            </a:fld>
            <a:endParaRPr lang="en-GB"/>
          </a:p>
        </p:txBody>
      </p:sp>
    </p:spTree>
    <p:extLst>
      <p:ext uri="{BB962C8B-B14F-4D97-AF65-F5344CB8AC3E}">
        <p14:creationId xmlns:p14="http://schemas.microsoft.com/office/powerpoint/2010/main" val="3469251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10B7E3B-FF2F-47C0-A671-5EDC66C5C442}" type="datetimeFigureOut">
              <a:rPr lang="en-GB" smtClean="0"/>
              <a:t>08/07/2022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0BB100A-B4F5-4A3D-800C-B4EDB5F942F8}" type="slidenum">
              <a:rPr lang="en-GB" smtClean="0"/>
              <a:t>‹#›</a:t>
            </a:fld>
            <a:endParaRPr lang="en-GB"/>
          </a:p>
        </p:txBody>
      </p:sp>
    </p:spTree>
    <p:extLst>
      <p:ext uri="{BB962C8B-B14F-4D97-AF65-F5344CB8AC3E}">
        <p14:creationId xmlns:p14="http://schemas.microsoft.com/office/powerpoint/2010/main" val="120202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0B7E3B-FF2F-47C0-A671-5EDC66C5C442}" type="datetimeFigureOut">
              <a:rPr lang="en-GB" smtClean="0"/>
              <a:t>08/07/2022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BB100A-B4F5-4A3D-800C-B4EDB5F942F8}" type="slidenum">
              <a:rPr lang="en-GB" smtClean="0"/>
              <a:t>‹#›</a:t>
            </a:fld>
            <a:endParaRPr lang="en-GB"/>
          </a:p>
        </p:txBody>
      </p:sp>
    </p:spTree>
    <p:extLst>
      <p:ext uri="{BB962C8B-B14F-4D97-AF65-F5344CB8AC3E}">
        <p14:creationId xmlns:p14="http://schemas.microsoft.com/office/powerpoint/2010/main" val="19170588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3A13EE47-499B-41A7-A1F5-1564546FD0F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120"/>
          <a:stretch/>
        </p:blipFill>
        <p:spPr>
          <a:xfrm>
            <a:off x="2522356" y="10"/>
            <a:ext cx="9669642" cy="6857990"/>
          </a:xfrm>
          <a:prstGeom prst="rect">
            <a:avLst/>
          </a:prstGeom>
        </p:spPr>
      </p:pic>
      <p:sp>
        <p:nvSpPr>
          <p:cNvPr id="18" name="Rectangle 17">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ntent Placeholder 10">
            <a:extLst>
              <a:ext uri="{FF2B5EF4-FFF2-40B4-BE49-F238E27FC236}">
                <a16:creationId xmlns:a16="http://schemas.microsoft.com/office/drawing/2014/main" id="{583881CF-2052-43C6-ABA6-78658AE83FD3}"/>
              </a:ext>
            </a:extLst>
          </p:cNvPr>
          <p:cNvSpPr>
            <a:spLocks noGrp="1"/>
          </p:cNvSpPr>
          <p:nvPr>
            <p:ph idx="1"/>
          </p:nvPr>
        </p:nvSpPr>
        <p:spPr>
          <a:xfrm>
            <a:off x="109331" y="1557619"/>
            <a:ext cx="3822189" cy="3742762"/>
          </a:xfrm>
        </p:spPr>
        <p:txBody>
          <a:bodyPr>
            <a:normAutofit/>
          </a:bodyPr>
          <a:lstStyle/>
          <a:p>
            <a:pPr marL="0" indent="0" algn="ctr">
              <a:buNone/>
            </a:pPr>
            <a:r>
              <a:rPr lang="en-GB" dirty="0"/>
              <a:t>Art and Design</a:t>
            </a:r>
          </a:p>
          <a:p>
            <a:pPr marL="0" indent="0" algn="ctr">
              <a:buNone/>
            </a:pPr>
            <a:r>
              <a:rPr lang="en-GB" dirty="0"/>
              <a:t>at</a:t>
            </a:r>
          </a:p>
          <a:p>
            <a:pPr marL="0" indent="0" algn="ctr">
              <a:buNone/>
            </a:pPr>
            <a:r>
              <a:rPr lang="en-GB" dirty="0" err="1"/>
              <a:t>Morda</a:t>
            </a:r>
            <a:r>
              <a:rPr lang="en-GB" dirty="0"/>
              <a:t> Primary School</a:t>
            </a:r>
          </a:p>
          <a:p>
            <a:pPr marL="0" indent="0" algn="ctr">
              <a:buNone/>
            </a:pPr>
            <a:r>
              <a:rPr lang="en-GB" dirty="0"/>
              <a:t>Subject Overview</a:t>
            </a:r>
          </a:p>
          <a:p>
            <a:pPr marL="0" indent="0" algn="ctr">
              <a:buNone/>
            </a:pPr>
            <a:r>
              <a:rPr lang="en-GB" dirty="0"/>
              <a:t>and Plan</a:t>
            </a:r>
          </a:p>
          <a:p>
            <a:pPr marL="0" indent="0" algn="ctr">
              <a:buNone/>
            </a:pPr>
            <a:r>
              <a:rPr lang="en-GB" dirty="0"/>
              <a:t>February 2022</a:t>
            </a:r>
          </a:p>
        </p:txBody>
      </p:sp>
      <p:pic>
        <p:nvPicPr>
          <p:cNvPr id="6" name="Picture 5" descr="Logo&#10;&#10;Description automatically generated">
            <a:extLst>
              <a:ext uri="{FF2B5EF4-FFF2-40B4-BE49-F238E27FC236}">
                <a16:creationId xmlns:a16="http://schemas.microsoft.com/office/drawing/2014/main" id="{5DA2429B-C567-494F-8594-585D5476E404}"/>
              </a:ext>
            </a:extLst>
          </p:cNvPr>
          <p:cNvPicPr>
            <a:picLocks noChangeAspect="1"/>
          </p:cNvPicPr>
          <p:nvPr/>
        </p:nvPicPr>
        <p:blipFill>
          <a:blip r:embed="rId4"/>
          <a:stretch>
            <a:fillRect/>
          </a:stretch>
        </p:blipFill>
        <p:spPr>
          <a:xfrm>
            <a:off x="109331" y="158252"/>
            <a:ext cx="1216620" cy="1241116"/>
          </a:xfrm>
          <a:prstGeom prst="rect">
            <a:avLst/>
          </a:prstGeom>
        </p:spPr>
      </p:pic>
    </p:spTree>
    <p:extLst>
      <p:ext uri="{BB962C8B-B14F-4D97-AF65-F5344CB8AC3E}">
        <p14:creationId xmlns:p14="http://schemas.microsoft.com/office/powerpoint/2010/main" val="3877585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design of the art curriculum </a:t>
            </a:r>
          </a:p>
        </p:txBody>
      </p:sp>
      <p:sp>
        <p:nvSpPr>
          <p:cNvPr id="3" name="Content Placeholder 2"/>
          <p:cNvSpPr>
            <a:spLocks noGrp="1"/>
          </p:cNvSpPr>
          <p:nvPr>
            <p:ph idx="1"/>
          </p:nvPr>
        </p:nvSpPr>
        <p:spPr/>
        <p:txBody>
          <a:bodyPr>
            <a:normAutofit fontScale="92500" lnSpcReduction="20000"/>
          </a:bodyPr>
          <a:lstStyle/>
          <a:p>
            <a:r>
              <a:rPr lang="en-GB" dirty="0"/>
              <a:t>Planning follows National Curriculum</a:t>
            </a:r>
          </a:p>
          <a:p>
            <a:r>
              <a:rPr lang="en-GB" dirty="0"/>
              <a:t>Four-year rolling programme in operation for art in KS1 and KS2 – the rolling programme ensures the following:</a:t>
            </a:r>
          </a:p>
          <a:p>
            <a:pPr lvl="1"/>
            <a:r>
              <a:rPr lang="en-GB" dirty="0"/>
              <a:t>Match with two-year rolling programme for other subjects to provide cross-curricular links</a:t>
            </a:r>
          </a:p>
          <a:p>
            <a:pPr lvl="1"/>
            <a:r>
              <a:rPr lang="en-GB" dirty="0"/>
              <a:t>Sufficient and cumulative coverage of the national curriculum components that develops knowledge over time (regardless of theme)</a:t>
            </a:r>
          </a:p>
          <a:p>
            <a:pPr lvl="1"/>
            <a:r>
              <a:rPr lang="en-GB" dirty="0"/>
              <a:t>Components are tracked to ensure key components are taught and repeated throughout rolling programme – a ‘spiralling’ curriculum</a:t>
            </a:r>
          </a:p>
          <a:p>
            <a:pPr lvl="1"/>
            <a:r>
              <a:rPr lang="en-GB" dirty="0"/>
              <a:t>Match to specific needs of learners at </a:t>
            </a:r>
            <a:r>
              <a:rPr lang="en-GB" dirty="0" err="1"/>
              <a:t>Morda</a:t>
            </a:r>
            <a:r>
              <a:rPr lang="en-GB" dirty="0"/>
              <a:t>, reflecting needs and characteristics of learners</a:t>
            </a:r>
          </a:p>
          <a:p>
            <a:pPr lvl="1"/>
            <a:r>
              <a:rPr lang="en-GB" dirty="0"/>
              <a:t>Prevention of duplication of content due to fluctuation in year group sizes whilst enabling sufficient coverage and revisiting of key concepts </a:t>
            </a:r>
          </a:p>
          <a:p>
            <a:r>
              <a:rPr lang="en-GB" dirty="0"/>
              <a:t>Time allocation for primary art is blocked each ½ term </a:t>
            </a:r>
          </a:p>
          <a:p>
            <a:pPr marL="0" indent="0">
              <a:buNone/>
            </a:pPr>
            <a:endParaRPr lang="en-GB" dirty="0"/>
          </a:p>
        </p:txBody>
      </p:sp>
    </p:spTree>
    <p:extLst>
      <p:ext uri="{BB962C8B-B14F-4D97-AF65-F5344CB8AC3E}">
        <p14:creationId xmlns:p14="http://schemas.microsoft.com/office/powerpoint/2010/main" val="40739362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Medium term planning in art</a:t>
            </a:r>
          </a:p>
        </p:txBody>
      </p:sp>
      <p:sp>
        <p:nvSpPr>
          <p:cNvPr id="3" name="Content Placeholder 2"/>
          <p:cNvSpPr>
            <a:spLocks noGrp="1"/>
          </p:cNvSpPr>
          <p:nvPr>
            <p:ph idx="1"/>
          </p:nvPr>
        </p:nvSpPr>
        <p:spPr>
          <a:xfrm>
            <a:off x="838200" y="1668864"/>
            <a:ext cx="10515600" cy="4795892"/>
          </a:xfrm>
        </p:spPr>
        <p:txBody>
          <a:bodyPr>
            <a:normAutofit fontScale="92500" lnSpcReduction="20000"/>
          </a:bodyPr>
          <a:lstStyle/>
          <a:p>
            <a:r>
              <a:rPr lang="en-GB" dirty="0"/>
              <a:t>The school uses a commercial scheme of work (Teaching Primary Art and Design , Bloomsbury), to ensure a clear sequence of learning, however this is a basis for how we teach art and can be adapted and customised</a:t>
            </a:r>
            <a:r>
              <a:rPr lang="en-GB" b="1" dirty="0"/>
              <a:t> </a:t>
            </a:r>
            <a:r>
              <a:rPr lang="en-GB" dirty="0"/>
              <a:t>to ensure the following:</a:t>
            </a:r>
          </a:p>
          <a:p>
            <a:pPr marL="285750" indent="-285750">
              <a:buFontTx/>
              <a:buChar char="-"/>
            </a:pPr>
            <a:r>
              <a:rPr lang="en-GB" dirty="0"/>
              <a:t>Children develop sufficient knowledge within the 4 class structure</a:t>
            </a:r>
          </a:p>
          <a:p>
            <a:pPr marL="285750" indent="-285750">
              <a:buFontTx/>
              <a:buChar char="-"/>
            </a:pPr>
            <a:r>
              <a:rPr lang="en-GB" dirty="0"/>
              <a:t>The National Curriculum is taught</a:t>
            </a:r>
          </a:p>
          <a:p>
            <a:pPr marL="285750" indent="-285750">
              <a:buFontTx/>
              <a:buChar char="-"/>
            </a:pPr>
            <a:r>
              <a:rPr lang="en-GB" dirty="0"/>
              <a:t>Children’s learning reflects their </a:t>
            </a:r>
            <a:r>
              <a:rPr lang="en-GB" b="1" dirty="0"/>
              <a:t>local context </a:t>
            </a:r>
            <a:r>
              <a:rPr lang="en-GB" dirty="0"/>
              <a:t>(opportunities and limitations)</a:t>
            </a:r>
          </a:p>
          <a:p>
            <a:r>
              <a:rPr lang="en-GB" dirty="0"/>
              <a:t>Instead, </a:t>
            </a:r>
            <a:r>
              <a:rPr lang="en-GB" b="1" dirty="0"/>
              <a:t>components</a:t>
            </a:r>
            <a:r>
              <a:rPr lang="en-GB" dirty="0"/>
              <a:t> have been mapped on the </a:t>
            </a:r>
            <a:r>
              <a:rPr lang="en-GB" b="1" dirty="0"/>
              <a:t>rolling programme </a:t>
            </a:r>
            <a:r>
              <a:rPr lang="en-GB" dirty="0"/>
              <a:t>for art </a:t>
            </a:r>
          </a:p>
          <a:p>
            <a:r>
              <a:rPr lang="en-GB" b="1" dirty="0"/>
              <a:t>Knowledge organisers </a:t>
            </a:r>
            <a:r>
              <a:rPr lang="en-GB" dirty="0"/>
              <a:t>set out the components to be developed which are also informed by the </a:t>
            </a:r>
            <a:r>
              <a:rPr lang="en-GB" b="1" dirty="0"/>
              <a:t>progression</a:t>
            </a:r>
            <a:r>
              <a:rPr lang="en-GB" dirty="0"/>
              <a:t> of knowledge document</a:t>
            </a:r>
          </a:p>
          <a:p>
            <a:r>
              <a:rPr lang="en-GB" dirty="0"/>
              <a:t>These are used as a tool for teachers planning and sets out the </a:t>
            </a:r>
            <a:r>
              <a:rPr lang="en-GB" b="1" dirty="0"/>
              <a:t>specific content in a clear sequence </a:t>
            </a:r>
            <a:r>
              <a:rPr lang="en-GB" dirty="0"/>
              <a:t>to be taught and remembered in a unit of work</a:t>
            </a:r>
          </a:p>
          <a:p>
            <a:endParaRPr lang="en-GB" b="1" dirty="0"/>
          </a:p>
        </p:txBody>
      </p:sp>
    </p:spTree>
    <p:extLst>
      <p:ext uri="{BB962C8B-B14F-4D97-AF65-F5344CB8AC3E}">
        <p14:creationId xmlns:p14="http://schemas.microsoft.com/office/powerpoint/2010/main" val="8689400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D02E3-B84C-4212-AB7A-33A8C9F72484}"/>
              </a:ext>
            </a:extLst>
          </p:cNvPr>
          <p:cNvSpPr>
            <a:spLocks noGrp="1"/>
          </p:cNvSpPr>
          <p:nvPr>
            <p:ph type="title"/>
          </p:nvPr>
        </p:nvSpPr>
        <p:spPr/>
        <p:txBody>
          <a:bodyPr/>
          <a:lstStyle/>
          <a:p>
            <a:r>
              <a:rPr lang="en-GB" dirty="0">
                <a:latin typeface="Calibri" panose="020F0502020204030204" pitchFamily="34" charset="0"/>
                <a:cs typeface="Calibri" panose="020F0502020204030204" pitchFamily="34" charset="0"/>
              </a:rPr>
              <a:t>Key stage 1 programme of study</a:t>
            </a:r>
          </a:p>
        </p:txBody>
      </p:sp>
      <p:sp>
        <p:nvSpPr>
          <p:cNvPr id="3" name="Content Placeholder 2">
            <a:extLst>
              <a:ext uri="{FF2B5EF4-FFF2-40B4-BE49-F238E27FC236}">
                <a16:creationId xmlns:a16="http://schemas.microsoft.com/office/drawing/2014/main" id="{3928D47F-4233-4D9F-ACDC-76A988F8A41C}"/>
              </a:ext>
            </a:extLst>
          </p:cNvPr>
          <p:cNvSpPr>
            <a:spLocks noGrp="1"/>
          </p:cNvSpPr>
          <p:nvPr>
            <p:ph idx="1"/>
          </p:nvPr>
        </p:nvSpPr>
        <p:spPr/>
        <p:txBody>
          <a:bodyPr>
            <a:normAutofit/>
          </a:bodyPr>
          <a:lstStyle/>
          <a:p>
            <a:pPr marL="0" indent="0">
              <a:buNone/>
            </a:pPr>
            <a:r>
              <a:rPr lang="en-GB" b="1" dirty="0">
                <a:latin typeface="Calibri" panose="020F0502020204030204" pitchFamily="34" charset="0"/>
                <a:cs typeface="Calibri" panose="020F0502020204030204" pitchFamily="34" charset="0"/>
              </a:rPr>
              <a:t>Pupils should be taught:</a:t>
            </a:r>
          </a:p>
          <a:p>
            <a:r>
              <a:rPr lang="en-GB" dirty="0">
                <a:latin typeface="Calibri" panose="020F0502020204030204" pitchFamily="34" charset="0"/>
                <a:cs typeface="Calibri" panose="020F0502020204030204" pitchFamily="34" charset="0"/>
              </a:rPr>
              <a:t>to use a range of </a:t>
            </a:r>
            <a:r>
              <a:rPr lang="en-GB" dirty="0">
                <a:solidFill>
                  <a:srgbClr val="FF0000"/>
                </a:solidFill>
                <a:latin typeface="Calibri" panose="020F0502020204030204" pitchFamily="34" charset="0"/>
                <a:cs typeface="Calibri" panose="020F0502020204030204" pitchFamily="34" charset="0"/>
              </a:rPr>
              <a:t>materials</a:t>
            </a:r>
            <a:r>
              <a:rPr lang="en-GB" dirty="0">
                <a:latin typeface="Calibri" panose="020F0502020204030204" pitchFamily="34" charset="0"/>
                <a:cs typeface="Calibri" panose="020F0502020204030204" pitchFamily="34" charset="0"/>
              </a:rPr>
              <a:t> creatively to design and make products</a:t>
            </a:r>
          </a:p>
          <a:p>
            <a:r>
              <a:rPr lang="en-GB" dirty="0">
                <a:latin typeface="Calibri" panose="020F0502020204030204" pitchFamily="34" charset="0"/>
                <a:cs typeface="Calibri" panose="020F0502020204030204" pitchFamily="34" charset="0"/>
              </a:rPr>
              <a:t>to use </a:t>
            </a:r>
            <a:r>
              <a:rPr lang="en-GB" dirty="0">
                <a:solidFill>
                  <a:srgbClr val="FF0000"/>
                </a:solidFill>
                <a:latin typeface="Calibri" panose="020F0502020204030204" pitchFamily="34" charset="0"/>
                <a:cs typeface="Calibri" panose="020F0502020204030204" pitchFamily="34" charset="0"/>
              </a:rPr>
              <a:t>drawing, painting and sculpture </a:t>
            </a:r>
            <a:r>
              <a:rPr lang="en-GB" dirty="0">
                <a:latin typeface="Calibri" panose="020F0502020204030204" pitchFamily="34" charset="0"/>
                <a:cs typeface="Calibri" panose="020F0502020204030204" pitchFamily="34" charset="0"/>
              </a:rPr>
              <a:t>to develop and share their ideas, experiences and imagination</a:t>
            </a:r>
          </a:p>
          <a:p>
            <a:r>
              <a:rPr lang="en-GB" dirty="0">
                <a:latin typeface="Calibri" panose="020F0502020204030204" pitchFamily="34" charset="0"/>
                <a:cs typeface="Calibri" panose="020F0502020204030204" pitchFamily="34" charset="0"/>
              </a:rPr>
              <a:t>to develop a wide range of art and design </a:t>
            </a:r>
            <a:r>
              <a:rPr lang="en-GB" dirty="0">
                <a:solidFill>
                  <a:srgbClr val="FF0000"/>
                </a:solidFill>
                <a:latin typeface="Calibri" panose="020F0502020204030204" pitchFamily="34" charset="0"/>
                <a:cs typeface="Calibri" panose="020F0502020204030204" pitchFamily="34" charset="0"/>
              </a:rPr>
              <a:t>techniques in using colour, pattern, texture, line, shape, form and space</a:t>
            </a:r>
          </a:p>
          <a:p>
            <a:r>
              <a:rPr lang="en-GB" dirty="0">
                <a:latin typeface="Calibri" panose="020F0502020204030204" pitchFamily="34" charset="0"/>
                <a:cs typeface="Calibri" panose="020F0502020204030204" pitchFamily="34" charset="0"/>
              </a:rPr>
              <a:t>about the work of a range of </a:t>
            </a:r>
            <a:r>
              <a:rPr lang="en-GB" dirty="0">
                <a:solidFill>
                  <a:schemeClr val="accent1">
                    <a:lumMod val="75000"/>
                  </a:schemeClr>
                </a:solidFill>
                <a:latin typeface="Calibri" panose="020F0502020204030204" pitchFamily="34" charset="0"/>
                <a:cs typeface="Calibri" panose="020F0502020204030204" pitchFamily="34" charset="0"/>
              </a:rPr>
              <a:t>artists, craft makers and designers</a:t>
            </a:r>
            <a:r>
              <a:rPr lang="en-GB" dirty="0">
                <a:latin typeface="Calibri" panose="020F0502020204030204" pitchFamily="34" charset="0"/>
                <a:cs typeface="Calibri" panose="020F0502020204030204" pitchFamily="34" charset="0"/>
              </a:rPr>
              <a:t>, describing the </a:t>
            </a:r>
            <a:r>
              <a:rPr lang="en-GB" dirty="0">
                <a:solidFill>
                  <a:srgbClr val="00B050"/>
                </a:solidFill>
                <a:latin typeface="Calibri" panose="020F0502020204030204" pitchFamily="34" charset="0"/>
                <a:cs typeface="Calibri" panose="020F0502020204030204" pitchFamily="34" charset="0"/>
              </a:rPr>
              <a:t>differences and similarities between different practices and disciplines</a:t>
            </a:r>
            <a:r>
              <a:rPr lang="en-GB" dirty="0">
                <a:latin typeface="Calibri" panose="020F0502020204030204" pitchFamily="34" charset="0"/>
                <a:cs typeface="Calibri" panose="020F0502020204030204" pitchFamily="34" charset="0"/>
              </a:rPr>
              <a:t>, and making links to their own work.</a:t>
            </a:r>
          </a:p>
          <a:p>
            <a:endParaRPr lang="en-GB" dirty="0"/>
          </a:p>
        </p:txBody>
      </p:sp>
    </p:spTree>
    <p:extLst>
      <p:ext uri="{BB962C8B-B14F-4D97-AF65-F5344CB8AC3E}">
        <p14:creationId xmlns:p14="http://schemas.microsoft.com/office/powerpoint/2010/main" val="31331430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59DFA-7DAE-4415-B114-23F1147F6656}"/>
              </a:ext>
            </a:extLst>
          </p:cNvPr>
          <p:cNvSpPr>
            <a:spLocks noGrp="1"/>
          </p:cNvSpPr>
          <p:nvPr>
            <p:ph type="title"/>
          </p:nvPr>
        </p:nvSpPr>
        <p:spPr/>
        <p:txBody>
          <a:bodyPr/>
          <a:lstStyle/>
          <a:p>
            <a:r>
              <a:rPr lang="en-GB" dirty="0">
                <a:latin typeface="Calibri" panose="020F0502020204030204" pitchFamily="34" charset="0"/>
                <a:cs typeface="Calibri" panose="020F0502020204030204" pitchFamily="34" charset="0"/>
              </a:rPr>
              <a:t>Key stage 2 programme of study</a:t>
            </a:r>
          </a:p>
        </p:txBody>
      </p:sp>
      <p:sp>
        <p:nvSpPr>
          <p:cNvPr id="3" name="Content Placeholder 2">
            <a:extLst>
              <a:ext uri="{FF2B5EF4-FFF2-40B4-BE49-F238E27FC236}">
                <a16:creationId xmlns:a16="http://schemas.microsoft.com/office/drawing/2014/main" id="{A62B1E44-4F65-438E-8DD4-4BFC949BAFCD}"/>
              </a:ext>
            </a:extLst>
          </p:cNvPr>
          <p:cNvSpPr>
            <a:spLocks noGrp="1"/>
          </p:cNvSpPr>
          <p:nvPr>
            <p:ph idx="1"/>
          </p:nvPr>
        </p:nvSpPr>
        <p:spPr/>
        <p:txBody>
          <a:bodyPr>
            <a:normAutofit fontScale="92500" lnSpcReduction="10000"/>
          </a:bodyPr>
          <a:lstStyle/>
          <a:p>
            <a:pPr marL="0" indent="0">
              <a:buNone/>
            </a:pPr>
            <a:r>
              <a:rPr lang="en-GB" b="1" dirty="0">
                <a:latin typeface="Calibri" panose="020F0502020204030204" pitchFamily="34" charset="0"/>
                <a:cs typeface="Calibri" panose="020F0502020204030204" pitchFamily="34" charset="0"/>
              </a:rPr>
              <a:t>Pupils should be taught:</a:t>
            </a:r>
          </a:p>
          <a:p>
            <a:r>
              <a:rPr lang="en-GB" dirty="0">
                <a:latin typeface="Calibri" panose="020F0502020204030204" pitchFamily="34" charset="0"/>
                <a:cs typeface="Calibri" panose="020F0502020204030204" pitchFamily="34" charset="0"/>
              </a:rPr>
              <a:t>to develop their techniques, including </a:t>
            </a:r>
            <a:r>
              <a:rPr lang="en-GB" dirty="0">
                <a:solidFill>
                  <a:srgbClr val="00B050"/>
                </a:solidFill>
                <a:latin typeface="Calibri" panose="020F0502020204030204" pitchFamily="34" charset="0"/>
                <a:cs typeface="Calibri" panose="020F0502020204030204" pitchFamily="34" charset="0"/>
              </a:rPr>
              <a:t>their control and their use </a:t>
            </a:r>
            <a:r>
              <a:rPr lang="en-GB" dirty="0">
                <a:latin typeface="Calibri" panose="020F0502020204030204" pitchFamily="34" charset="0"/>
                <a:cs typeface="Calibri" panose="020F0502020204030204" pitchFamily="34" charset="0"/>
              </a:rPr>
              <a:t>of materials, with creativity, experimentation and an increasing </a:t>
            </a:r>
            <a:r>
              <a:rPr lang="en-GB" dirty="0">
                <a:solidFill>
                  <a:srgbClr val="00B050"/>
                </a:solidFill>
                <a:latin typeface="Calibri" panose="020F0502020204030204" pitchFamily="34" charset="0"/>
                <a:cs typeface="Calibri" panose="020F0502020204030204" pitchFamily="34" charset="0"/>
              </a:rPr>
              <a:t>awareness of different kinds of art, craft and design.</a:t>
            </a:r>
          </a:p>
          <a:p>
            <a:pPr marL="0" indent="0">
              <a:buNone/>
            </a:pPr>
            <a:r>
              <a:rPr lang="en-GB" b="1" dirty="0">
                <a:latin typeface="Calibri" panose="020F0502020204030204" pitchFamily="34" charset="0"/>
                <a:cs typeface="Calibri" panose="020F0502020204030204" pitchFamily="34" charset="0"/>
              </a:rPr>
              <a:t>Pupils should be taught:</a:t>
            </a:r>
          </a:p>
          <a:p>
            <a:r>
              <a:rPr lang="en-GB" dirty="0">
                <a:latin typeface="Calibri" panose="020F0502020204030204" pitchFamily="34" charset="0"/>
                <a:cs typeface="Calibri" panose="020F0502020204030204" pitchFamily="34" charset="0"/>
              </a:rPr>
              <a:t>to create </a:t>
            </a:r>
            <a:r>
              <a:rPr lang="en-GB" dirty="0">
                <a:solidFill>
                  <a:srgbClr val="00B050"/>
                </a:solidFill>
                <a:latin typeface="Calibri" panose="020F0502020204030204" pitchFamily="34" charset="0"/>
                <a:cs typeface="Calibri" panose="020F0502020204030204" pitchFamily="34" charset="0"/>
              </a:rPr>
              <a:t>sketch books </a:t>
            </a:r>
            <a:r>
              <a:rPr lang="en-GB" dirty="0">
                <a:latin typeface="Calibri" panose="020F0502020204030204" pitchFamily="34" charset="0"/>
                <a:cs typeface="Calibri" panose="020F0502020204030204" pitchFamily="34" charset="0"/>
              </a:rPr>
              <a:t>to </a:t>
            </a:r>
            <a:r>
              <a:rPr lang="en-GB" dirty="0">
                <a:solidFill>
                  <a:srgbClr val="FF0000"/>
                </a:solidFill>
                <a:latin typeface="Calibri" panose="020F0502020204030204" pitchFamily="34" charset="0"/>
                <a:cs typeface="Calibri" panose="020F0502020204030204" pitchFamily="34" charset="0"/>
              </a:rPr>
              <a:t>record their observations and use them to review </a:t>
            </a:r>
            <a:r>
              <a:rPr lang="en-GB" dirty="0">
                <a:latin typeface="Calibri" panose="020F0502020204030204" pitchFamily="34" charset="0"/>
                <a:cs typeface="Calibri" panose="020F0502020204030204" pitchFamily="34" charset="0"/>
              </a:rPr>
              <a:t>and revisit ideas</a:t>
            </a:r>
          </a:p>
          <a:p>
            <a:r>
              <a:rPr lang="en-GB" dirty="0">
                <a:latin typeface="Calibri" panose="020F0502020204030204" pitchFamily="34" charset="0"/>
                <a:cs typeface="Calibri" panose="020F0502020204030204" pitchFamily="34" charset="0"/>
              </a:rPr>
              <a:t>to improve their mastery of art and design techniques, including drawing, painting and sculpture with a </a:t>
            </a:r>
            <a:r>
              <a:rPr lang="en-GB" dirty="0">
                <a:solidFill>
                  <a:srgbClr val="FF0000"/>
                </a:solidFill>
                <a:latin typeface="Calibri" panose="020F0502020204030204" pitchFamily="34" charset="0"/>
                <a:cs typeface="Calibri" panose="020F0502020204030204" pitchFamily="34" charset="0"/>
              </a:rPr>
              <a:t>range of materials [for example, pencil, charcoal, paint, clay]</a:t>
            </a:r>
          </a:p>
          <a:p>
            <a:r>
              <a:rPr lang="en-GB" dirty="0">
                <a:latin typeface="Calibri" panose="020F0502020204030204" pitchFamily="34" charset="0"/>
                <a:cs typeface="Calibri" panose="020F0502020204030204" pitchFamily="34" charset="0"/>
              </a:rPr>
              <a:t>about </a:t>
            </a:r>
            <a:r>
              <a:rPr lang="en-GB" dirty="0">
                <a:solidFill>
                  <a:schemeClr val="accent1">
                    <a:lumMod val="75000"/>
                  </a:schemeClr>
                </a:solidFill>
                <a:latin typeface="Calibri" panose="020F0502020204030204" pitchFamily="34" charset="0"/>
                <a:cs typeface="Calibri" panose="020F0502020204030204" pitchFamily="34" charset="0"/>
              </a:rPr>
              <a:t>great artists, architects and designers in history.</a:t>
            </a:r>
          </a:p>
          <a:p>
            <a:endParaRPr lang="en-GB" dirty="0"/>
          </a:p>
        </p:txBody>
      </p:sp>
      <p:sp>
        <p:nvSpPr>
          <p:cNvPr id="4" name="Footer Placeholder 3">
            <a:extLst>
              <a:ext uri="{FF2B5EF4-FFF2-40B4-BE49-F238E27FC236}">
                <a16:creationId xmlns:a16="http://schemas.microsoft.com/office/drawing/2014/main" id="{861D4577-1893-4845-9C35-416118A01B74}"/>
              </a:ext>
            </a:extLst>
          </p:cNvPr>
          <p:cNvSpPr>
            <a:spLocks noGrp="1"/>
          </p:cNvSpPr>
          <p:nvPr>
            <p:ph type="ftr" sz="quarter" idx="4294967295"/>
          </p:nvPr>
        </p:nvSpPr>
        <p:spPr>
          <a:xfrm>
            <a:off x="4038600" y="6356350"/>
            <a:ext cx="4114800" cy="365125"/>
          </a:xfrm>
        </p:spPr>
        <p:txBody>
          <a:bodyPr/>
          <a:lstStyle/>
          <a:p>
            <a:r>
              <a:rPr lang="en-GB"/>
              <a:t>www.dpschoolimprovement.co.uk </a:t>
            </a:r>
            <a:endParaRPr lang="en-GB" sz="2000" dirty="0"/>
          </a:p>
        </p:txBody>
      </p:sp>
    </p:spTree>
    <p:extLst>
      <p:ext uri="{BB962C8B-B14F-4D97-AF65-F5344CB8AC3E}">
        <p14:creationId xmlns:p14="http://schemas.microsoft.com/office/powerpoint/2010/main" val="13532037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2574"/>
            <a:ext cx="10515600" cy="1325563"/>
          </a:xfrm>
        </p:spPr>
        <p:txBody>
          <a:bodyPr/>
          <a:lstStyle/>
          <a:p>
            <a:r>
              <a:rPr lang="en-GB" dirty="0"/>
              <a:t>Components within art</a:t>
            </a:r>
          </a:p>
        </p:txBody>
      </p:sp>
      <p:sp>
        <p:nvSpPr>
          <p:cNvPr id="3" name="Content Placeholder 2"/>
          <p:cNvSpPr>
            <a:spLocks noGrp="1"/>
          </p:cNvSpPr>
          <p:nvPr>
            <p:ph idx="1"/>
          </p:nvPr>
        </p:nvSpPr>
        <p:spPr>
          <a:xfrm>
            <a:off x="838200" y="1538236"/>
            <a:ext cx="10515600" cy="4351338"/>
          </a:xfrm>
        </p:spPr>
        <p:txBody>
          <a:bodyPr>
            <a:normAutofit/>
          </a:bodyPr>
          <a:lstStyle/>
          <a:p>
            <a:r>
              <a:rPr lang="en-GB" dirty="0" err="1"/>
              <a:t>Morda</a:t>
            </a:r>
            <a:r>
              <a:rPr lang="en-GB" dirty="0"/>
              <a:t> Primary School have set out components for children to learn and develop through art. </a:t>
            </a:r>
          </a:p>
          <a:p>
            <a:r>
              <a:rPr lang="en-GB" dirty="0"/>
              <a:t>These deliberately repeat and use a variety of media</a:t>
            </a:r>
          </a:p>
          <a:p>
            <a:r>
              <a:rPr lang="en-US" dirty="0"/>
              <a:t>See </a:t>
            </a:r>
            <a:r>
              <a:rPr lang="en-US" dirty="0" err="1"/>
              <a:t>Morda</a:t>
            </a:r>
            <a:r>
              <a:rPr lang="en-US" dirty="0"/>
              <a:t> Art and Design progression of knowledge to see how components track across units</a:t>
            </a:r>
            <a:endParaRPr lang="en-GB" dirty="0"/>
          </a:p>
          <a:p>
            <a:pPr marL="0" indent="0">
              <a:buNone/>
            </a:pPr>
            <a:endParaRPr lang="en-GB" dirty="0"/>
          </a:p>
        </p:txBody>
      </p:sp>
      <p:sp>
        <p:nvSpPr>
          <p:cNvPr id="5" name="Rectangle 4"/>
          <p:cNvSpPr/>
          <p:nvPr/>
        </p:nvSpPr>
        <p:spPr>
          <a:xfrm>
            <a:off x="1251044" y="3847801"/>
            <a:ext cx="7906208" cy="523220"/>
          </a:xfrm>
          <a:prstGeom prst="rect">
            <a:avLst/>
          </a:prstGeom>
        </p:spPr>
        <p:txBody>
          <a:bodyPr wrap="square">
            <a:spAutoFit/>
          </a:bodyPr>
          <a:lstStyle/>
          <a:p>
            <a:pPr marL="457200" indent="-457200">
              <a:buFont typeface="Arial" panose="020B0604020202020204" pitchFamily="34" charset="0"/>
              <a:buChar char="•"/>
            </a:pPr>
            <a:r>
              <a:rPr lang="en-GB" sz="2800" dirty="0"/>
              <a:t>line, texture, colour, pattern, shape and space</a:t>
            </a:r>
          </a:p>
        </p:txBody>
      </p:sp>
    </p:spTree>
    <p:extLst>
      <p:ext uri="{BB962C8B-B14F-4D97-AF65-F5344CB8AC3E}">
        <p14:creationId xmlns:p14="http://schemas.microsoft.com/office/powerpoint/2010/main" val="28356122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C37B6-4DA6-42A6-B2DF-2CEED9A073CB}"/>
              </a:ext>
            </a:extLst>
          </p:cNvPr>
          <p:cNvSpPr>
            <a:spLocks noGrp="1"/>
          </p:cNvSpPr>
          <p:nvPr>
            <p:ph type="title"/>
          </p:nvPr>
        </p:nvSpPr>
        <p:spPr/>
        <p:txBody>
          <a:bodyPr/>
          <a:lstStyle/>
          <a:p>
            <a:r>
              <a:rPr lang="en-GB" dirty="0">
                <a:latin typeface="Calibri" panose="020F0502020204030204" pitchFamily="34" charset="0"/>
                <a:cs typeface="Calibri" panose="020F0502020204030204" pitchFamily="34" charset="0"/>
              </a:rPr>
              <a:t>Substantive practical knowledge in art</a:t>
            </a:r>
          </a:p>
        </p:txBody>
      </p:sp>
      <p:sp>
        <p:nvSpPr>
          <p:cNvPr id="3" name="Content Placeholder 2">
            <a:extLst>
              <a:ext uri="{FF2B5EF4-FFF2-40B4-BE49-F238E27FC236}">
                <a16:creationId xmlns:a16="http://schemas.microsoft.com/office/drawing/2014/main" id="{6768E5ED-CD86-4E4E-AB72-6442477EC344}"/>
              </a:ext>
            </a:extLst>
          </p:cNvPr>
          <p:cNvSpPr>
            <a:spLocks noGrp="1"/>
          </p:cNvSpPr>
          <p:nvPr>
            <p:ph idx="1"/>
          </p:nvPr>
        </p:nvSpPr>
        <p:spPr/>
        <p:txBody>
          <a:bodyPr>
            <a:normAutofit fontScale="85000" lnSpcReduction="20000"/>
          </a:bodyPr>
          <a:lstStyle/>
          <a:p>
            <a:r>
              <a:rPr lang="en-GB" dirty="0">
                <a:latin typeface="Calibri" panose="020F0502020204030204" pitchFamily="34" charset="0"/>
                <a:cs typeface="Calibri" panose="020F0502020204030204" pitchFamily="34" charset="0"/>
              </a:rPr>
              <a:t>Drawing</a:t>
            </a:r>
          </a:p>
          <a:p>
            <a:r>
              <a:rPr lang="en-GB" dirty="0">
                <a:latin typeface="Calibri" panose="020F0502020204030204" pitchFamily="34" charset="0"/>
                <a:cs typeface="Calibri" panose="020F0502020204030204" pitchFamily="34" charset="0"/>
              </a:rPr>
              <a:t>Painting</a:t>
            </a:r>
          </a:p>
          <a:p>
            <a:r>
              <a:rPr lang="en-GB" dirty="0">
                <a:latin typeface="Calibri" panose="020F0502020204030204" pitchFamily="34" charset="0"/>
                <a:cs typeface="Calibri" panose="020F0502020204030204" pitchFamily="34" charset="0"/>
              </a:rPr>
              <a:t>Sculpture</a:t>
            </a:r>
          </a:p>
          <a:p>
            <a:r>
              <a:rPr lang="en-GB" dirty="0">
                <a:latin typeface="Calibri" panose="020F0502020204030204" pitchFamily="34" charset="0"/>
                <a:cs typeface="Calibri" panose="020F0502020204030204" pitchFamily="34" charset="0"/>
              </a:rPr>
              <a:t>Ceramics</a:t>
            </a:r>
          </a:p>
          <a:p>
            <a:r>
              <a:rPr lang="en-GB" dirty="0">
                <a:latin typeface="Calibri" panose="020F0502020204030204" pitchFamily="34" charset="0"/>
                <a:cs typeface="Calibri" panose="020F0502020204030204" pitchFamily="34" charset="0"/>
              </a:rPr>
              <a:t>Textiles</a:t>
            </a:r>
          </a:p>
          <a:p>
            <a:r>
              <a:rPr lang="en-GB" dirty="0">
                <a:latin typeface="Calibri" panose="020F0502020204030204" pitchFamily="34" charset="0"/>
                <a:cs typeface="Calibri" panose="020F0502020204030204" pitchFamily="34" charset="0"/>
              </a:rPr>
              <a:t>Photography</a:t>
            </a:r>
          </a:p>
          <a:p>
            <a:r>
              <a:rPr lang="en-GB" dirty="0">
                <a:latin typeface="Calibri" panose="020F0502020204030204" pitchFamily="34" charset="0"/>
                <a:cs typeface="Calibri" panose="020F0502020204030204" pitchFamily="34" charset="0"/>
              </a:rPr>
              <a:t>Collage</a:t>
            </a:r>
          </a:p>
          <a:p>
            <a:r>
              <a:rPr lang="en-GB" dirty="0">
                <a:latin typeface="Calibri" panose="020F0502020204030204" pitchFamily="34" charset="0"/>
                <a:cs typeface="Calibri" panose="020F0502020204030204" pitchFamily="34" charset="0"/>
              </a:rPr>
              <a:t>Craft</a:t>
            </a:r>
          </a:p>
          <a:p>
            <a:r>
              <a:rPr lang="en-GB" dirty="0">
                <a:latin typeface="Calibri" panose="020F0502020204030204" pitchFamily="34" charset="0"/>
                <a:cs typeface="Calibri" panose="020F0502020204030204" pitchFamily="34" charset="0"/>
              </a:rPr>
              <a:t>Printing </a:t>
            </a:r>
          </a:p>
          <a:p>
            <a:r>
              <a:rPr lang="en-GB" dirty="0">
                <a:latin typeface="Calibri" panose="020F0502020204030204" pitchFamily="34" charset="0"/>
                <a:cs typeface="Calibri" panose="020F0502020204030204" pitchFamily="34" charset="0"/>
              </a:rPr>
              <a:t>Graphic design</a:t>
            </a:r>
          </a:p>
          <a:p>
            <a:r>
              <a:rPr lang="en-GB" dirty="0">
                <a:latin typeface="Calibri" panose="020F0502020204030204" pitchFamily="34" charset="0"/>
                <a:cs typeface="Calibri" panose="020F0502020204030204" pitchFamily="34" charset="0"/>
              </a:rPr>
              <a:t>Installation art</a:t>
            </a:r>
          </a:p>
          <a:p>
            <a:endParaRPr lang="en-GB" dirty="0"/>
          </a:p>
        </p:txBody>
      </p:sp>
      <p:sp>
        <p:nvSpPr>
          <p:cNvPr id="4" name="Footer Placeholder 3">
            <a:extLst>
              <a:ext uri="{FF2B5EF4-FFF2-40B4-BE49-F238E27FC236}">
                <a16:creationId xmlns:a16="http://schemas.microsoft.com/office/drawing/2014/main" id="{75AEB038-F4B1-4514-9770-AC4BC381ECC6}"/>
              </a:ext>
            </a:extLst>
          </p:cNvPr>
          <p:cNvSpPr>
            <a:spLocks noGrp="1"/>
          </p:cNvSpPr>
          <p:nvPr>
            <p:ph type="ftr" sz="quarter" idx="4294967295"/>
          </p:nvPr>
        </p:nvSpPr>
        <p:spPr>
          <a:xfrm>
            <a:off x="4038600" y="6356350"/>
            <a:ext cx="4114800" cy="365125"/>
          </a:xfrm>
        </p:spPr>
        <p:txBody>
          <a:bodyPr/>
          <a:lstStyle/>
          <a:p>
            <a:r>
              <a:rPr lang="en-GB"/>
              <a:t>www.dpschoolimprovement.co.uk </a:t>
            </a:r>
            <a:endParaRPr lang="en-GB" sz="2000" dirty="0"/>
          </a:p>
        </p:txBody>
      </p:sp>
    </p:spTree>
    <p:extLst>
      <p:ext uri="{BB962C8B-B14F-4D97-AF65-F5344CB8AC3E}">
        <p14:creationId xmlns:p14="http://schemas.microsoft.com/office/powerpoint/2010/main" val="19936992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3679"/>
            <a:ext cx="10515600" cy="1325563"/>
          </a:xfrm>
        </p:spPr>
        <p:txBody>
          <a:bodyPr/>
          <a:lstStyle/>
          <a:p>
            <a:r>
              <a:rPr lang="en-US" dirty="0"/>
              <a:t>Progression of art</a:t>
            </a:r>
            <a:endParaRPr lang="en-GB" dirty="0"/>
          </a:p>
        </p:txBody>
      </p:sp>
      <p:sp>
        <p:nvSpPr>
          <p:cNvPr id="3" name="Content Placeholder 2"/>
          <p:cNvSpPr>
            <a:spLocks noGrp="1"/>
          </p:cNvSpPr>
          <p:nvPr>
            <p:ph idx="1"/>
          </p:nvPr>
        </p:nvSpPr>
        <p:spPr>
          <a:xfrm>
            <a:off x="740374" y="1671086"/>
            <a:ext cx="10515600" cy="3825823"/>
          </a:xfrm>
        </p:spPr>
        <p:txBody>
          <a:bodyPr>
            <a:normAutofit/>
          </a:bodyPr>
          <a:lstStyle/>
          <a:p>
            <a:pPr marL="0" indent="0">
              <a:buNone/>
            </a:pPr>
            <a:r>
              <a:rPr lang="en-US" dirty="0"/>
              <a:t>Art pedagogy has been developed to support the development of children’s understanding and growing knowledge and skills</a:t>
            </a:r>
          </a:p>
          <a:p>
            <a:pPr marL="0" indent="0">
              <a:buNone/>
            </a:pPr>
            <a:r>
              <a:rPr lang="en-US" dirty="0"/>
              <a:t>This ensures the continuation of key knowledge from simple to more complex concepts as children progress through the school</a:t>
            </a:r>
          </a:p>
          <a:p>
            <a:pPr marL="0" indent="0">
              <a:buNone/>
            </a:pPr>
            <a:r>
              <a:rPr lang="en-US" dirty="0"/>
              <a:t>It also allows for teachers to focus on the key elements of two year groups in each class, no matter the year group split</a:t>
            </a:r>
          </a:p>
          <a:p>
            <a:pPr marL="0" indent="0">
              <a:buNone/>
            </a:pPr>
            <a:r>
              <a:rPr lang="en-US" dirty="0"/>
              <a:t>See </a:t>
            </a:r>
            <a:r>
              <a:rPr lang="en-US" dirty="0" err="1"/>
              <a:t>Morda</a:t>
            </a:r>
            <a:r>
              <a:rPr lang="en-US" dirty="0"/>
              <a:t> </a:t>
            </a:r>
            <a:r>
              <a:rPr lang="en-US" b="1" dirty="0"/>
              <a:t>Progression document </a:t>
            </a:r>
            <a:r>
              <a:rPr lang="en-US" dirty="0"/>
              <a:t>for detail</a:t>
            </a:r>
            <a:endParaRPr lang="en-GB" dirty="0"/>
          </a:p>
        </p:txBody>
      </p:sp>
    </p:spTree>
    <p:extLst>
      <p:ext uri="{BB962C8B-B14F-4D97-AF65-F5344CB8AC3E}">
        <p14:creationId xmlns:p14="http://schemas.microsoft.com/office/powerpoint/2010/main" val="39929117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FDF8D-912B-4B1B-A313-1D2F88732D3D}"/>
              </a:ext>
            </a:extLst>
          </p:cNvPr>
          <p:cNvSpPr>
            <a:spLocks noGrp="1"/>
          </p:cNvSpPr>
          <p:nvPr>
            <p:ph type="title"/>
          </p:nvPr>
        </p:nvSpPr>
        <p:spPr/>
        <p:txBody>
          <a:bodyPr/>
          <a:lstStyle/>
          <a:p>
            <a:r>
              <a:rPr lang="en-GB" dirty="0"/>
              <a:t>In order to make progress, pupils need to develop:</a:t>
            </a:r>
          </a:p>
        </p:txBody>
      </p:sp>
      <p:sp>
        <p:nvSpPr>
          <p:cNvPr id="3" name="Content Placeholder 2">
            <a:extLst>
              <a:ext uri="{FF2B5EF4-FFF2-40B4-BE49-F238E27FC236}">
                <a16:creationId xmlns:a16="http://schemas.microsoft.com/office/drawing/2014/main" id="{DB39BE8A-9138-40DF-9B83-CF43D33EE1FE}"/>
              </a:ext>
            </a:extLst>
          </p:cNvPr>
          <p:cNvSpPr>
            <a:spLocks noGrp="1"/>
          </p:cNvSpPr>
          <p:nvPr>
            <p:ph idx="1"/>
          </p:nvPr>
        </p:nvSpPr>
        <p:spPr/>
        <p:txBody>
          <a:bodyPr/>
          <a:lstStyle/>
          <a:p>
            <a:r>
              <a:rPr lang="en-GB" dirty="0"/>
              <a:t>Fluency</a:t>
            </a:r>
          </a:p>
          <a:p>
            <a:r>
              <a:rPr lang="en-GB" dirty="0"/>
              <a:t>Experimentation</a:t>
            </a:r>
          </a:p>
          <a:p>
            <a:r>
              <a:rPr lang="en-GB" dirty="0"/>
              <a:t>Authenticity</a:t>
            </a:r>
          </a:p>
          <a:p>
            <a:endParaRPr lang="en-GB" dirty="0"/>
          </a:p>
        </p:txBody>
      </p:sp>
    </p:spTree>
    <p:extLst>
      <p:ext uri="{BB962C8B-B14F-4D97-AF65-F5344CB8AC3E}">
        <p14:creationId xmlns:p14="http://schemas.microsoft.com/office/powerpoint/2010/main" val="10040769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Sketchbooks</a:t>
            </a:r>
          </a:p>
        </p:txBody>
      </p:sp>
      <p:sp>
        <p:nvSpPr>
          <p:cNvPr id="3" name="TextBox 2">
            <a:extLst>
              <a:ext uri="{FF2B5EF4-FFF2-40B4-BE49-F238E27FC236}">
                <a16:creationId xmlns:a16="http://schemas.microsoft.com/office/drawing/2014/main" id="{8035A232-65CA-44D7-8B2A-587EAB2EE54D}"/>
              </a:ext>
            </a:extLst>
          </p:cNvPr>
          <p:cNvSpPr txBox="1"/>
          <p:nvPr/>
        </p:nvSpPr>
        <p:spPr>
          <a:xfrm>
            <a:off x="838200" y="2085089"/>
            <a:ext cx="9047922" cy="1938992"/>
          </a:xfrm>
          <a:prstGeom prst="rect">
            <a:avLst/>
          </a:prstGeom>
          <a:noFill/>
        </p:spPr>
        <p:txBody>
          <a:bodyPr wrap="square" rtlCol="0">
            <a:spAutoFit/>
          </a:bodyPr>
          <a:lstStyle/>
          <a:p>
            <a:pPr marL="285750" indent="-285750">
              <a:buFont typeface="Arial" panose="020B0604020202020204" pitchFamily="34" charset="0"/>
              <a:buChar char="•"/>
            </a:pPr>
            <a:r>
              <a:rPr lang="en-GB" sz="2400" dirty="0"/>
              <a:t>Sketch books provide a record of progression and the development of knowledge and skills learnt through a topic </a:t>
            </a:r>
          </a:p>
          <a:p>
            <a:pPr marL="285750" indent="-285750">
              <a:buFont typeface="Arial" panose="020B0604020202020204" pitchFamily="34" charset="0"/>
              <a:buChar char="•"/>
            </a:pPr>
            <a:r>
              <a:rPr lang="en-GB" sz="2400" dirty="0"/>
              <a:t>Final pieces are not included in sketch books, but a sample of work is within a school portfolio and shown in various displays around the school.</a:t>
            </a:r>
          </a:p>
        </p:txBody>
      </p:sp>
    </p:spTree>
    <p:extLst>
      <p:ext uri="{BB962C8B-B14F-4D97-AF65-F5344CB8AC3E}">
        <p14:creationId xmlns:p14="http://schemas.microsoft.com/office/powerpoint/2010/main" val="22293052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How we select the artists and their work, that pupils study at </a:t>
            </a:r>
            <a:r>
              <a:rPr lang="en-GB" dirty="0" err="1"/>
              <a:t>Morda</a:t>
            </a:r>
            <a:r>
              <a:rPr lang="en-GB" dirty="0"/>
              <a:t> Primary School.</a:t>
            </a:r>
            <a:br>
              <a:rPr lang="en-GB" dirty="0"/>
            </a:br>
            <a:endParaRPr lang="en-GB" dirty="0"/>
          </a:p>
        </p:txBody>
      </p:sp>
      <p:sp>
        <p:nvSpPr>
          <p:cNvPr id="3" name="Content Placeholder 2"/>
          <p:cNvSpPr>
            <a:spLocks noGrp="1"/>
          </p:cNvSpPr>
          <p:nvPr>
            <p:ph idx="1"/>
          </p:nvPr>
        </p:nvSpPr>
        <p:spPr>
          <a:xfrm>
            <a:off x="838200" y="1690688"/>
            <a:ext cx="10515600" cy="4351338"/>
          </a:xfrm>
        </p:spPr>
        <p:txBody>
          <a:bodyPr>
            <a:normAutofit fontScale="92500" lnSpcReduction="10000"/>
          </a:bodyPr>
          <a:lstStyle/>
          <a:p>
            <a:r>
              <a:rPr lang="en-GB" dirty="0" err="1"/>
              <a:t>Morda</a:t>
            </a:r>
            <a:r>
              <a:rPr lang="en-GB" dirty="0"/>
              <a:t> Primary School have selected artists to develop children’s understanding and appreciation of diversity and the understanding of the different aspects of art and design. See two year rolling programme for artists.</a:t>
            </a:r>
          </a:p>
          <a:p>
            <a:r>
              <a:rPr lang="en-GB" dirty="0"/>
              <a:t>This includes</a:t>
            </a:r>
          </a:p>
          <a:p>
            <a:pPr lvl="1">
              <a:buFontTx/>
              <a:buChar char="-"/>
            </a:pPr>
            <a:r>
              <a:rPr lang="en-GB" dirty="0"/>
              <a:t>Artists from different periods in history</a:t>
            </a:r>
          </a:p>
          <a:p>
            <a:pPr lvl="1">
              <a:buFontTx/>
              <a:buChar char="-"/>
            </a:pPr>
            <a:r>
              <a:rPr lang="en-GB" dirty="0"/>
              <a:t>Artists from traditions of different cultures and nationalities</a:t>
            </a:r>
          </a:p>
          <a:p>
            <a:pPr lvl="1">
              <a:buFontTx/>
              <a:buChar char="-"/>
            </a:pPr>
            <a:r>
              <a:rPr lang="en-GB" dirty="0"/>
              <a:t>British artists</a:t>
            </a:r>
          </a:p>
          <a:p>
            <a:pPr lvl="1">
              <a:buFontTx/>
              <a:buChar char="-"/>
            </a:pPr>
            <a:r>
              <a:rPr lang="en-GB" dirty="0"/>
              <a:t>Local artists</a:t>
            </a:r>
          </a:p>
          <a:p>
            <a:pPr lvl="1">
              <a:buFontTx/>
              <a:buChar char="-"/>
            </a:pPr>
            <a:r>
              <a:rPr lang="en-GB" dirty="0"/>
              <a:t>Artists from different backgrounds, gender, race, etc.</a:t>
            </a:r>
          </a:p>
          <a:p>
            <a:pPr lvl="1">
              <a:buFontTx/>
              <a:buChar char="-"/>
            </a:pPr>
            <a:r>
              <a:rPr lang="en-GB" dirty="0"/>
              <a:t>Children are beginning to be made aware of different artists from contemporary, modern and traditional – children are also made aware of this vocabulary. </a:t>
            </a:r>
          </a:p>
        </p:txBody>
      </p:sp>
    </p:spTree>
    <p:extLst>
      <p:ext uri="{BB962C8B-B14F-4D97-AF65-F5344CB8AC3E}">
        <p14:creationId xmlns:p14="http://schemas.microsoft.com/office/powerpoint/2010/main" val="2000049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Overview</a:t>
            </a:r>
          </a:p>
        </p:txBody>
      </p:sp>
      <p:sp>
        <p:nvSpPr>
          <p:cNvPr id="3" name="Content Placeholder 2"/>
          <p:cNvSpPr>
            <a:spLocks noGrp="1"/>
          </p:cNvSpPr>
          <p:nvPr>
            <p:ph idx="1"/>
          </p:nvPr>
        </p:nvSpPr>
        <p:spPr/>
        <p:txBody>
          <a:bodyPr>
            <a:normAutofit fontScale="55000" lnSpcReduction="20000"/>
          </a:bodyPr>
          <a:lstStyle/>
          <a:p>
            <a:r>
              <a:rPr lang="en-GB" dirty="0"/>
              <a:t>The design of the art curriculum </a:t>
            </a:r>
          </a:p>
          <a:p>
            <a:r>
              <a:rPr lang="en-GB" dirty="0"/>
              <a:t>What we are trying to achieve with the art curriculum</a:t>
            </a:r>
          </a:p>
          <a:p>
            <a:r>
              <a:rPr lang="en-GB" dirty="0"/>
              <a:t>Our aims for the teaching of art</a:t>
            </a:r>
          </a:p>
          <a:p>
            <a:r>
              <a:rPr lang="en-GB" dirty="0"/>
              <a:t>EYFS Expressive Art and Design teaching  and endpoints </a:t>
            </a:r>
          </a:p>
          <a:p>
            <a:r>
              <a:rPr lang="en-GB" dirty="0"/>
              <a:t>Schemes of work followed and medium term planning in art</a:t>
            </a:r>
          </a:p>
          <a:p>
            <a:r>
              <a:rPr lang="en-GB" dirty="0"/>
              <a:t>How art is taught</a:t>
            </a:r>
          </a:p>
          <a:p>
            <a:r>
              <a:rPr lang="en-GB" dirty="0"/>
              <a:t>How we ensure that subject knowledge is retained</a:t>
            </a:r>
          </a:p>
          <a:p>
            <a:r>
              <a:rPr lang="en-GB" dirty="0"/>
              <a:t>How children progress in art over their time at the school (Remembering that progress is knowing more, remembering more and being able to do more)</a:t>
            </a:r>
          </a:p>
          <a:p>
            <a:r>
              <a:rPr lang="en-GB" dirty="0"/>
              <a:t>How we ensure that pupils with SEND benefit from the curriculum in this subject</a:t>
            </a:r>
          </a:p>
          <a:p>
            <a:r>
              <a:rPr lang="en-GB" dirty="0"/>
              <a:t>Links to other curriculum subjects</a:t>
            </a:r>
          </a:p>
          <a:p>
            <a:r>
              <a:rPr lang="en-GB" dirty="0"/>
              <a:t>Subject resources</a:t>
            </a:r>
          </a:p>
          <a:p>
            <a:r>
              <a:rPr lang="en-GB" dirty="0"/>
              <a:t>What art teaching looks like in work and in lessons</a:t>
            </a:r>
          </a:p>
          <a:p>
            <a:r>
              <a:rPr lang="en-GB" dirty="0"/>
              <a:t>How we prepare children for the next steps in their learning</a:t>
            </a:r>
          </a:p>
          <a:p>
            <a:r>
              <a:rPr lang="en-GB" dirty="0"/>
              <a:t>How we would look to develop this subject in the future</a:t>
            </a:r>
          </a:p>
          <a:p>
            <a:endParaRPr lang="en-GB" dirty="0"/>
          </a:p>
          <a:p>
            <a:endParaRPr lang="en-GB" dirty="0"/>
          </a:p>
        </p:txBody>
      </p:sp>
      <p:pic>
        <p:nvPicPr>
          <p:cNvPr id="5" name="Picture 4" descr="A picture containing text, indoor, cluttered&#10;&#10;Description automatically generated">
            <a:extLst>
              <a:ext uri="{FF2B5EF4-FFF2-40B4-BE49-F238E27FC236}">
                <a16:creationId xmlns:a16="http://schemas.microsoft.com/office/drawing/2014/main" id="{DF3BE058-98B2-4FD5-950F-33557B79E245}"/>
              </a:ext>
            </a:extLst>
          </p:cNvPr>
          <p:cNvPicPr>
            <a:picLocks noChangeAspect="1"/>
          </p:cNvPicPr>
          <p:nvPr/>
        </p:nvPicPr>
        <p:blipFill rotWithShape="1">
          <a:blip r:embed="rId2">
            <a:extLst>
              <a:ext uri="{28A0092B-C50C-407E-A947-70E740481C1C}">
                <a14:useLocalDpi xmlns:a14="http://schemas.microsoft.com/office/drawing/2010/main" val="0"/>
              </a:ext>
            </a:extLst>
          </a:blip>
          <a:srcRect l="7425" b="9931"/>
          <a:stretch/>
        </p:blipFill>
        <p:spPr>
          <a:xfrm rot="10800000">
            <a:off x="8107436" y="316706"/>
            <a:ext cx="3765907" cy="2747964"/>
          </a:xfrm>
          <a:prstGeom prst="rect">
            <a:avLst/>
          </a:prstGeom>
        </p:spPr>
      </p:pic>
    </p:spTree>
    <p:extLst>
      <p:ext uri="{BB962C8B-B14F-4D97-AF65-F5344CB8AC3E}">
        <p14:creationId xmlns:p14="http://schemas.microsoft.com/office/powerpoint/2010/main" val="19131932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Assessment of art</a:t>
            </a:r>
          </a:p>
        </p:txBody>
      </p:sp>
      <p:sp>
        <p:nvSpPr>
          <p:cNvPr id="3" name="Content Placeholder 2"/>
          <p:cNvSpPr>
            <a:spLocks noGrp="1"/>
          </p:cNvSpPr>
          <p:nvPr>
            <p:ph idx="1"/>
          </p:nvPr>
        </p:nvSpPr>
        <p:spPr>
          <a:xfrm>
            <a:off x="838199" y="1825625"/>
            <a:ext cx="10807263" cy="4351338"/>
          </a:xfrm>
        </p:spPr>
        <p:txBody>
          <a:bodyPr>
            <a:normAutofit/>
          </a:bodyPr>
          <a:lstStyle/>
          <a:p>
            <a:r>
              <a:rPr lang="en-GB" dirty="0"/>
              <a:t>Children have opportunity to develop their increasing knowledge of art though their increasing skill</a:t>
            </a:r>
          </a:p>
          <a:p>
            <a:r>
              <a:rPr lang="en-GB" dirty="0"/>
              <a:t>This is assessed through ongoing formative assessment. </a:t>
            </a:r>
          </a:p>
          <a:p>
            <a:r>
              <a:rPr lang="en-GB" dirty="0"/>
              <a:t>This includes, although is not limited to, the following:</a:t>
            </a:r>
          </a:p>
          <a:p>
            <a:pPr lvl="2">
              <a:buFontTx/>
              <a:buChar char="-"/>
            </a:pPr>
            <a:r>
              <a:rPr lang="en-GB" dirty="0"/>
              <a:t>In-lesson feedback - discussions with children about their work (before, during and after practical work), providing support and intervention where needed during the lesson</a:t>
            </a:r>
          </a:p>
          <a:p>
            <a:pPr lvl="2">
              <a:buFontTx/>
              <a:buChar char="-"/>
            </a:pPr>
            <a:r>
              <a:rPr lang="en-GB" dirty="0"/>
              <a:t>Self-assessment</a:t>
            </a:r>
          </a:p>
          <a:p>
            <a:pPr lvl="2">
              <a:buFontTx/>
              <a:buChar char="-"/>
            </a:pPr>
            <a:r>
              <a:rPr lang="en-GB" dirty="0"/>
              <a:t>Peer-assessment </a:t>
            </a:r>
          </a:p>
          <a:p>
            <a:pPr marL="228600" lvl="2">
              <a:spcBef>
                <a:spcPts val="1000"/>
              </a:spcBef>
            </a:pPr>
            <a:r>
              <a:rPr lang="en-GB" sz="2800" dirty="0"/>
              <a:t>Brief summative assessments are made at the end of each unit to inform end of year reporting arrangements and subject self-evaluation</a:t>
            </a:r>
          </a:p>
          <a:p>
            <a:pPr lvl="2">
              <a:buFontTx/>
              <a:buChar char="-"/>
            </a:pPr>
            <a:endParaRPr lang="en-GB" dirty="0"/>
          </a:p>
        </p:txBody>
      </p:sp>
    </p:spTree>
    <p:extLst>
      <p:ext uri="{BB962C8B-B14F-4D97-AF65-F5344CB8AC3E}">
        <p14:creationId xmlns:p14="http://schemas.microsoft.com/office/powerpoint/2010/main" val="2702339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C07ED-1FD3-4BEB-ADE3-8C1CA1681133}"/>
              </a:ext>
            </a:extLst>
          </p:cNvPr>
          <p:cNvSpPr>
            <a:spLocks noGrp="1"/>
          </p:cNvSpPr>
          <p:nvPr>
            <p:ph type="title"/>
          </p:nvPr>
        </p:nvSpPr>
        <p:spPr/>
        <p:txBody>
          <a:bodyPr/>
          <a:lstStyle/>
          <a:p>
            <a:r>
              <a:rPr lang="en-GB" dirty="0"/>
              <a:t>What do we mean by progress at </a:t>
            </a:r>
            <a:r>
              <a:rPr lang="en-GB" dirty="0" err="1"/>
              <a:t>Morda</a:t>
            </a:r>
            <a:r>
              <a:rPr lang="en-GB" dirty="0"/>
              <a:t> Primary School?</a:t>
            </a:r>
          </a:p>
        </p:txBody>
      </p:sp>
      <p:sp>
        <p:nvSpPr>
          <p:cNvPr id="3" name="Content Placeholder 2">
            <a:extLst>
              <a:ext uri="{FF2B5EF4-FFF2-40B4-BE49-F238E27FC236}">
                <a16:creationId xmlns:a16="http://schemas.microsoft.com/office/drawing/2014/main" id="{B366C6A6-4AF1-4257-AFD4-5B58B033F081}"/>
              </a:ext>
            </a:extLst>
          </p:cNvPr>
          <p:cNvSpPr>
            <a:spLocks noGrp="1"/>
          </p:cNvSpPr>
          <p:nvPr>
            <p:ph idx="1"/>
          </p:nvPr>
        </p:nvSpPr>
        <p:spPr/>
        <p:txBody>
          <a:bodyPr/>
          <a:lstStyle/>
          <a:p>
            <a:pPr marL="0" indent="0">
              <a:buNone/>
            </a:pPr>
            <a:r>
              <a:rPr lang="en-GB" b="1" dirty="0"/>
              <a:t>Substantive</a:t>
            </a:r>
          </a:p>
          <a:p>
            <a:r>
              <a:rPr lang="en-GB" dirty="0"/>
              <a:t>Practical – knowledge about how we make art</a:t>
            </a:r>
          </a:p>
          <a:p>
            <a:r>
              <a:rPr lang="en-GB" dirty="0"/>
              <a:t>Theoretical – knowledge of art and its history</a:t>
            </a:r>
          </a:p>
          <a:p>
            <a:pPr marL="0" indent="0">
              <a:buNone/>
            </a:pPr>
            <a:endParaRPr lang="en-GB" dirty="0"/>
          </a:p>
          <a:p>
            <a:pPr marL="0" indent="0">
              <a:buNone/>
            </a:pPr>
            <a:r>
              <a:rPr lang="en-GB" b="1" dirty="0"/>
              <a:t>Disciplinary</a:t>
            </a:r>
          </a:p>
          <a:p>
            <a:r>
              <a:rPr lang="en-GB" dirty="0"/>
              <a:t>Disciplinary – knowledge of how quality and value have been expressed by experts</a:t>
            </a:r>
          </a:p>
        </p:txBody>
      </p:sp>
    </p:spTree>
    <p:extLst>
      <p:ext uri="{BB962C8B-B14F-4D97-AF65-F5344CB8AC3E}">
        <p14:creationId xmlns:p14="http://schemas.microsoft.com/office/powerpoint/2010/main" val="18545937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How we ensure that pupils with SEND benefit from the curriculum in this subject</a:t>
            </a:r>
          </a:p>
        </p:txBody>
      </p:sp>
      <p:sp>
        <p:nvSpPr>
          <p:cNvPr id="3" name="Content Placeholder 2"/>
          <p:cNvSpPr>
            <a:spLocks noGrp="1"/>
          </p:cNvSpPr>
          <p:nvPr>
            <p:ph idx="1"/>
          </p:nvPr>
        </p:nvSpPr>
        <p:spPr>
          <a:xfrm>
            <a:off x="838200" y="2095594"/>
            <a:ext cx="10515600" cy="4351338"/>
          </a:xfrm>
        </p:spPr>
        <p:txBody>
          <a:bodyPr/>
          <a:lstStyle/>
          <a:p>
            <a:r>
              <a:rPr lang="en-GB" dirty="0"/>
              <a:t>Largely differentiation by outcome to ensure that there are no artificial limits to children’s knowledge and expression in art</a:t>
            </a:r>
          </a:p>
          <a:p>
            <a:r>
              <a:rPr lang="en-GB" dirty="0"/>
              <a:t>Support through additional adults where appropriate</a:t>
            </a:r>
          </a:p>
          <a:p>
            <a:r>
              <a:rPr lang="en-GB" dirty="0"/>
              <a:t>Adaptation of tasks/equipment where required</a:t>
            </a:r>
          </a:p>
          <a:p>
            <a:r>
              <a:rPr lang="en-GB" dirty="0"/>
              <a:t>Any interventions are timetabled so that no child misses out on art and design lessons.</a:t>
            </a:r>
          </a:p>
        </p:txBody>
      </p:sp>
    </p:spTree>
    <p:extLst>
      <p:ext uri="{BB962C8B-B14F-4D97-AF65-F5344CB8AC3E}">
        <p14:creationId xmlns:p14="http://schemas.microsoft.com/office/powerpoint/2010/main" val="36717029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Links to other curriculum subjects</a:t>
            </a:r>
          </a:p>
        </p:txBody>
      </p:sp>
      <p:sp>
        <p:nvSpPr>
          <p:cNvPr id="3" name="Content Placeholder 2"/>
          <p:cNvSpPr>
            <a:spLocks noGrp="1"/>
          </p:cNvSpPr>
          <p:nvPr>
            <p:ph idx="1"/>
          </p:nvPr>
        </p:nvSpPr>
        <p:spPr/>
        <p:txBody>
          <a:bodyPr/>
          <a:lstStyle/>
          <a:p>
            <a:r>
              <a:rPr lang="en-GB" dirty="0"/>
              <a:t>School will seek to make links to other curriculum subjects to </a:t>
            </a:r>
          </a:p>
          <a:p>
            <a:pPr lvl="1">
              <a:buFontTx/>
              <a:buChar char="-"/>
            </a:pPr>
            <a:r>
              <a:rPr lang="en-GB" dirty="0"/>
              <a:t>Develop children’s sense of time (looking at artists through history)</a:t>
            </a:r>
          </a:p>
          <a:p>
            <a:pPr lvl="1">
              <a:buFontTx/>
              <a:buChar char="-"/>
            </a:pPr>
            <a:r>
              <a:rPr lang="en-GB" dirty="0"/>
              <a:t>Develop children’s sense of place (looking at art and artists from a range of places)</a:t>
            </a:r>
          </a:p>
          <a:p>
            <a:pPr lvl="1">
              <a:buFontTx/>
              <a:buChar char="-"/>
            </a:pPr>
            <a:r>
              <a:rPr lang="en-GB" dirty="0"/>
              <a:t>Provide a context and a stimuli (physically and emotionally) to the art being produced</a:t>
            </a:r>
          </a:p>
          <a:p>
            <a:pPr>
              <a:buFontTx/>
              <a:buChar char="-"/>
            </a:pPr>
            <a:endParaRPr lang="en-GB" dirty="0"/>
          </a:p>
          <a:p>
            <a:pPr marL="0" indent="0">
              <a:buNone/>
            </a:pPr>
            <a:endParaRPr lang="en-GB" dirty="0"/>
          </a:p>
          <a:p>
            <a:endParaRPr lang="en-GB" dirty="0"/>
          </a:p>
          <a:p>
            <a:endParaRPr lang="en-GB" dirty="0"/>
          </a:p>
        </p:txBody>
      </p:sp>
    </p:spTree>
    <p:extLst>
      <p:ext uri="{BB962C8B-B14F-4D97-AF65-F5344CB8AC3E}">
        <p14:creationId xmlns:p14="http://schemas.microsoft.com/office/powerpoint/2010/main" val="42220360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Subject resources</a:t>
            </a:r>
          </a:p>
        </p:txBody>
      </p:sp>
      <p:sp>
        <p:nvSpPr>
          <p:cNvPr id="3" name="Content Placeholder 2"/>
          <p:cNvSpPr>
            <a:spLocks noGrp="1"/>
          </p:cNvSpPr>
          <p:nvPr>
            <p:ph idx="1"/>
          </p:nvPr>
        </p:nvSpPr>
        <p:spPr>
          <a:xfrm>
            <a:off x="838201" y="1825625"/>
            <a:ext cx="10625918" cy="4351338"/>
          </a:xfrm>
        </p:spPr>
        <p:txBody>
          <a:bodyPr/>
          <a:lstStyle/>
          <a:p>
            <a:r>
              <a:rPr lang="en-GB" dirty="0" err="1"/>
              <a:t>Morda</a:t>
            </a:r>
            <a:r>
              <a:rPr lang="en-GB" dirty="0"/>
              <a:t> Primary School follows a published scheme for art, Teaching Primary Art and Design (Bloomsbury) and uses it a basis for sequencing of learning</a:t>
            </a:r>
          </a:p>
          <a:p>
            <a:r>
              <a:rPr lang="en-GB" dirty="0"/>
              <a:t>The school has a range of art materials in stock and will order specific materials when required.</a:t>
            </a:r>
          </a:p>
          <a:p>
            <a:pPr marL="0" indent="0">
              <a:buNone/>
            </a:pPr>
            <a:endParaRPr lang="en-GB" dirty="0"/>
          </a:p>
        </p:txBody>
      </p:sp>
    </p:spTree>
    <p:extLst>
      <p:ext uri="{BB962C8B-B14F-4D97-AF65-F5344CB8AC3E}">
        <p14:creationId xmlns:p14="http://schemas.microsoft.com/office/powerpoint/2010/main" val="30900409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Curriculum enrichment</a:t>
            </a:r>
          </a:p>
        </p:txBody>
      </p:sp>
      <p:sp>
        <p:nvSpPr>
          <p:cNvPr id="3" name="Content Placeholder 2"/>
          <p:cNvSpPr>
            <a:spLocks noGrp="1"/>
          </p:cNvSpPr>
          <p:nvPr>
            <p:ph idx="1"/>
          </p:nvPr>
        </p:nvSpPr>
        <p:spPr>
          <a:xfrm>
            <a:off x="838200" y="1825625"/>
            <a:ext cx="9984475" cy="4351338"/>
          </a:xfrm>
        </p:spPr>
        <p:txBody>
          <a:bodyPr>
            <a:normAutofit/>
          </a:bodyPr>
          <a:lstStyle/>
          <a:p>
            <a:r>
              <a:rPr lang="en-GB" dirty="0"/>
              <a:t>The art curriculum is enriched through educational visits and visitors to support children’s knowledge of art</a:t>
            </a:r>
          </a:p>
          <a:p>
            <a:r>
              <a:rPr lang="en-GB" dirty="0"/>
              <a:t>This includes</a:t>
            </a:r>
          </a:p>
          <a:p>
            <a:pPr lvl="1">
              <a:buFontTx/>
              <a:buChar char="-"/>
            </a:pPr>
            <a:r>
              <a:rPr lang="en-GB" dirty="0"/>
              <a:t>Visits to museums and galleries (Shrewsbury museum)</a:t>
            </a:r>
          </a:p>
          <a:p>
            <a:pPr lvl="1">
              <a:buFontTx/>
              <a:buChar char="-"/>
            </a:pPr>
            <a:r>
              <a:rPr lang="en-GB" dirty="0"/>
              <a:t>Local artist working within school to enhance art in school </a:t>
            </a:r>
            <a:r>
              <a:rPr lang="en-GB" dirty="0" err="1"/>
              <a:t>eg</a:t>
            </a:r>
            <a:r>
              <a:rPr lang="en-GB" dirty="0"/>
              <a:t> art club, art on display around the school </a:t>
            </a:r>
          </a:p>
        </p:txBody>
      </p:sp>
    </p:spTree>
    <p:extLst>
      <p:ext uri="{BB962C8B-B14F-4D97-AF65-F5344CB8AC3E}">
        <p14:creationId xmlns:p14="http://schemas.microsoft.com/office/powerpoint/2010/main" val="33462373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art teaching looks like in work and in lessons</a:t>
            </a:r>
          </a:p>
        </p:txBody>
      </p:sp>
      <p:sp>
        <p:nvSpPr>
          <p:cNvPr id="3" name="Content Placeholder 2"/>
          <p:cNvSpPr>
            <a:spLocks noGrp="1"/>
          </p:cNvSpPr>
          <p:nvPr>
            <p:ph idx="1"/>
          </p:nvPr>
        </p:nvSpPr>
        <p:spPr>
          <a:xfrm>
            <a:off x="728449" y="1867667"/>
            <a:ext cx="10735101" cy="4786190"/>
          </a:xfrm>
        </p:spPr>
        <p:txBody>
          <a:bodyPr>
            <a:normAutofit fontScale="92500" lnSpcReduction="10000"/>
          </a:bodyPr>
          <a:lstStyle/>
          <a:p>
            <a:pPr marL="0" indent="0">
              <a:buNone/>
            </a:pPr>
            <a:r>
              <a:rPr lang="en-GB" dirty="0"/>
              <a:t>Art is included within the regular cycle of monitoring</a:t>
            </a:r>
          </a:p>
          <a:p>
            <a:pPr marL="0" indent="0">
              <a:buNone/>
            </a:pPr>
            <a:endParaRPr lang="en-GB" dirty="0"/>
          </a:p>
          <a:p>
            <a:pPr marL="0" indent="0">
              <a:buNone/>
            </a:pPr>
            <a:r>
              <a:rPr lang="en-GB" dirty="0"/>
              <a:t>This monitors outcomes in children sketchbooks and final pieces, reviews of planning and considers impact of assessment, practice and feedback (which next due for review in Spring/Summer 2022)</a:t>
            </a:r>
          </a:p>
          <a:p>
            <a:pPr marL="0" indent="0">
              <a:buNone/>
            </a:pPr>
            <a:endParaRPr lang="en-GB" dirty="0"/>
          </a:p>
          <a:p>
            <a:pPr marL="0" indent="0">
              <a:buNone/>
            </a:pPr>
            <a:r>
              <a:rPr lang="en-GB" dirty="0"/>
              <a:t>With subject lead, governors take part in ‘pupil voice’ activities to provide opportunity for children to reflect on their learning experiences (due in Spring 2022)</a:t>
            </a:r>
          </a:p>
          <a:p>
            <a:pPr marL="0" indent="0">
              <a:buNone/>
            </a:pPr>
            <a:endParaRPr lang="en-GB" dirty="0"/>
          </a:p>
          <a:p>
            <a:pPr marL="0" indent="0">
              <a:buNone/>
            </a:pPr>
            <a:r>
              <a:rPr lang="en-GB" dirty="0"/>
              <a:t>Link governors liaise with subject leaders to review curriculum developments and support evaluation. (To review in Spring 2022)</a:t>
            </a:r>
          </a:p>
        </p:txBody>
      </p:sp>
    </p:spTree>
    <p:extLst>
      <p:ext uri="{BB962C8B-B14F-4D97-AF65-F5344CB8AC3E}">
        <p14:creationId xmlns:p14="http://schemas.microsoft.com/office/powerpoint/2010/main" val="30621360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Preparing children for the next steps</a:t>
            </a:r>
          </a:p>
        </p:txBody>
      </p:sp>
      <p:sp>
        <p:nvSpPr>
          <p:cNvPr id="3" name="Content Placeholder 2"/>
          <p:cNvSpPr>
            <a:spLocks noGrp="1"/>
          </p:cNvSpPr>
          <p:nvPr>
            <p:ph idx="1"/>
          </p:nvPr>
        </p:nvSpPr>
        <p:spPr>
          <a:xfrm>
            <a:off x="838199" y="1825625"/>
            <a:ext cx="10312021" cy="4351338"/>
          </a:xfrm>
        </p:spPr>
        <p:txBody>
          <a:bodyPr>
            <a:normAutofit/>
          </a:bodyPr>
          <a:lstStyle/>
          <a:p>
            <a:r>
              <a:rPr lang="en-GB" dirty="0"/>
              <a:t>Discussions to take place with Marches School in Oswestry, regarding end points in art and expectations for transition.</a:t>
            </a:r>
          </a:p>
          <a:p>
            <a:r>
              <a:rPr lang="en-GB" dirty="0"/>
              <a:t>Art lead to work with classes with art lessons (Spring/Summer 2022)</a:t>
            </a:r>
          </a:p>
          <a:p>
            <a:endParaRPr lang="en-GB" dirty="0"/>
          </a:p>
        </p:txBody>
      </p:sp>
    </p:spTree>
    <p:extLst>
      <p:ext uri="{BB962C8B-B14F-4D97-AF65-F5344CB8AC3E}">
        <p14:creationId xmlns:p14="http://schemas.microsoft.com/office/powerpoint/2010/main" val="24926586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Staff CPD &amp; Research</a:t>
            </a:r>
            <a:endParaRPr lang="en-GB" dirty="0"/>
          </a:p>
        </p:txBody>
      </p:sp>
      <p:sp>
        <p:nvSpPr>
          <p:cNvPr id="3" name="Content Placeholder 2"/>
          <p:cNvSpPr>
            <a:spLocks noGrp="1"/>
          </p:cNvSpPr>
          <p:nvPr>
            <p:ph idx="1"/>
          </p:nvPr>
        </p:nvSpPr>
        <p:spPr>
          <a:xfrm>
            <a:off x="838200" y="1703699"/>
            <a:ext cx="10515600" cy="4351338"/>
          </a:xfrm>
        </p:spPr>
        <p:txBody>
          <a:bodyPr/>
          <a:lstStyle/>
          <a:p>
            <a:r>
              <a:rPr lang="en-US" dirty="0" err="1"/>
              <a:t>Morda</a:t>
            </a:r>
            <a:r>
              <a:rPr lang="en-US" dirty="0"/>
              <a:t> Primary School have sought resources to support the development of the art scheme of work (Bloomsbury)</a:t>
            </a:r>
          </a:p>
          <a:p>
            <a:r>
              <a:rPr lang="en-US" dirty="0"/>
              <a:t>The school has developed the art curriculum using this resource. To review by subject lead in Spring/Summer term 2022.</a:t>
            </a:r>
          </a:p>
          <a:p>
            <a:pPr marL="0" indent="0">
              <a:buNone/>
            </a:pPr>
            <a:endParaRPr lang="en-US" dirty="0"/>
          </a:p>
          <a:p>
            <a:pPr marL="0" indent="0">
              <a:buNone/>
            </a:pPr>
            <a:endParaRPr lang="en-US" dirty="0"/>
          </a:p>
        </p:txBody>
      </p:sp>
      <p:pic>
        <p:nvPicPr>
          <p:cNvPr id="4" name="Picture 3"/>
          <p:cNvPicPr>
            <a:picLocks noChangeAspect="1"/>
          </p:cNvPicPr>
          <p:nvPr/>
        </p:nvPicPr>
        <p:blipFill>
          <a:blip r:embed="rId2"/>
          <a:stretch>
            <a:fillRect/>
          </a:stretch>
        </p:blipFill>
        <p:spPr>
          <a:xfrm rot="1313775">
            <a:off x="9380906" y="4258057"/>
            <a:ext cx="1635578" cy="2125400"/>
          </a:xfrm>
          <a:prstGeom prst="rect">
            <a:avLst/>
          </a:prstGeom>
        </p:spPr>
      </p:pic>
      <p:pic>
        <p:nvPicPr>
          <p:cNvPr id="5" name="Picture 4"/>
          <p:cNvPicPr>
            <a:picLocks noChangeAspect="1"/>
          </p:cNvPicPr>
          <p:nvPr/>
        </p:nvPicPr>
        <p:blipFill>
          <a:blip r:embed="rId3"/>
          <a:stretch>
            <a:fillRect/>
          </a:stretch>
        </p:blipFill>
        <p:spPr>
          <a:xfrm rot="836482">
            <a:off x="7234658" y="4611940"/>
            <a:ext cx="1584176" cy="2059428"/>
          </a:xfrm>
          <a:prstGeom prst="rect">
            <a:avLst/>
          </a:prstGeom>
        </p:spPr>
      </p:pic>
    </p:spTree>
    <p:extLst>
      <p:ext uri="{BB962C8B-B14F-4D97-AF65-F5344CB8AC3E}">
        <p14:creationId xmlns:p14="http://schemas.microsoft.com/office/powerpoint/2010/main" val="19426073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will this subject develop in the future?</a:t>
            </a:r>
          </a:p>
        </p:txBody>
      </p:sp>
      <p:sp>
        <p:nvSpPr>
          <p:cNvPr id="3" name="Content Placeholder 2"/>
          <p:cNvSpPr>
            <a:spLocks noGrp="1"/>
          </p:cNvSpPr>
          <p:nvPr>
            <p:ph idx="1"/>
          </p:nvPr>
        </p:nvSpPr>
        <p:spPr/>
        <p:txBody>
          <a:bodyPr/>
          <a:lstStyle/>
          <a:p>
            <a:pPr lvl="1">
              <a:buFontTx/>
              <a:buChar char="-"/>
            </a:pPr>
            <a:r>
              <a:rPr lang="en-GB" dirty="0"/>
              <a:t>To develop staff understanding of the pedagogy and concepts to be developed through primary art. </a:t>
            </a:r>
          </a:p>
          <a:p>
            <a:pPr lvl="1">
              <a:buFontTx/>
              <a:buChar char="-"/>
            </a:pPr>
            <a:r>
              <a:rPr lang="en-GB" dirty="0"/>
              <a:t>To allow children to become unique in their art work and to ensure children create authentic work which has been inspired by a selection of artists, not just a replica.</a:t>
            </a:r>
          </a:p>
          <a:p>
            <a:pPr lvl="1">
              <a:buFontTx/>
              <a:buChar char="-"/>
            </a:pPr>
            <a:r>
              <a:rPr lang="en-GB" dirty="0"/>
              <a:t>To complete monitoring in Spring 2021</a:t>
            </a:r>
          </a:p>
          <a:p>
            <a:pPr lvl="1">
              <a:buFontTx/>
              <a:buChar char="-"/>
            </a:pPr>
            <a:r>
              <a:rPr lang="en-GB" dirty="0"/>
              <a:t>To ensure pedagogy is embedded within classroom practice in art through team teaching with subject lead.</a:t>
            </a:r>
          </a:p>
          <a:p>
            <a:pPr marL="457200" lvl="1" indent="0">
              <a:buNone/>
            </a:pPr>
            <a:endParaRPr lang="en-GB" dirty="0"/>
          </a:p>
        </p:txBody>
      </p:sp>
    </p:spTree>
    <p:extLst>
      <p:ext uri="{BB962C8B-B14F-4D97-AF65-F5344CB8AC3E}">
        <p14:creationId xmlns:p14="http://schemas.microsoft.com/office/powerpoint/2010/main" val="478012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44538-D81A-4D83-A4B1-5A249E696F5D}"/>
              </a:ext>
            </a:extLst>
          </p:cNvPr>
          <p:cNvSpPr>
            <a:spLocks noGrp="1"/>
          </p:cNvSpPr>
          <p:nvPr>
            <p:ph type="title"/>
          </p:nvPr>
        </p:nvSpPr>
        <p:spPr/>
        <p:txBody>
          <a:bodyPr/>
          <a:lstStyle/>
          <a:p>
            <a:r>
              <a:rPr lang="en-GB" dirty="0"/>
              <a:t>Intent</a:t>
            </a:r>
          </a:p>
        </p:txBody>
      </p:sp>
      <p:sp>
        <p:nvSpPr>
          <p:cNvPr id="3" name="Content Placeholder 2">
            <a:extLst>
              <a:ext uri="{FF2B5EF4-FFF2-40B4-BE49-F238E27FC236}">
                <a16:creationId xmlns:a16="http://schemas.microsoft.com/office/drawing/2014/main" id="{38CD3505-EE8E-4A34-8ABE-2B91521229F2}"/>
              </a:ext>
            </a:extLst>
          </p:cNvPr>
          <p:cNvSpPr>
            <a:spLocks noGrp="1"/>
          </p:cNvSpPr>
          <p:nvPr>
            <p:ph idx="1"/>
          </p:nvPr>
        </p:nvSpPr>
        <p:spPr/>
        <p:txBody>
          <a:bodyPr>
            <a:normAutofit fontScale="85000" lnSpcReduction="20000"/>
          </a:bodyPr>
          <a:lstStyle/>
          <a:p>
            <a:pPr marL="0" indent="0">
              <a:buNone/>
            </a:pPr>
            <a:r>
              <a:rPr lang="en-GB" dirty="0"/>
              <a:t>At </a:t>
            </a:r>
            <a:r>
              <a:rPr lang="en-GB" dirty="0" err="1"/>
              <a:t>Morda</a:t>
            </a:r>
            <a:r>
              <a:rPr lang="en-GB" dirty="0"/>
              <a:t> Primary school, we believe art and design to be an essential part of the curriculum. Art allows the child to develop their imagination and creativity, to make connections through their inventive minds and gives children the skills to record their imagination and ideas.</a:t>
            </a:r>
            <a:br>
              <a:rPr lang="en-GB" dirty="0"/>
            </a:br>
            <a:r>
              <a:rPr lang="en-GB" dirty="0"/>
              <a:t>Art also encourages expression and visual thinking, which in turn helps children learn other subjects.</a:t>
            </a:r>
            <a:br>
              <a:rPr lang="en-GB" dirty="0"/>
            </a:br>
            <a:r>
              <a:rPr lang="en-GB" dirty="0"/>
              <a:t>Children can develop their observational skills through art and design, which helps children become better observers to the world around them.</a:t>
            </a:r>
            <a:br>
              <a:rPr lang="en-GB" dirty="0"/>
            </a:br>
            <a:r>
              <a:rPr lang="en-GB" dirty="0"/>
              <a:t>Children experiment with the use of colour, texture, form, line, shape, pattern and use different materials. The children learn to improve their mastery of art and design techniques by learning specific drawing, painting, printing, and sculpture techniques. The children use technology to produce images, patterns, and decorative pieces of work. They will record their observations and ideas and use them to review and evaluate improvements. They take inspiration from nature, design and will also learn about great artists, architects, and designers in history.</a:t>
            </a:r>
          </a:p>
        </p:txBody>
      </p:sp>
    </p:spTree>
    <p:extLst>
      <p:ext uri="{BB962C8B-B14F-4D97-AF65-F5344CB8AC3E}">
        <p14:creationId xmlns:p14="http://schemas.microsoft.com/office/powerpoint/2010/main" val="2158616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775DC-0E11-46BE-931B-4739BEB72052}"/>
              </a:ext>
            </a:extLst>
          </p:cNvPr>
          <p:cNvSpPr>
            <a:spLocks noGrp="1"/>
          </p:cNvSpPr>
          <p:nvPr>
            <p:ph type="title"/>
          </p:nvPr>
        </p:nvSpPr>
        <p:spPr/>
        <p:txBody>
          <a:bodyPr/>
          <a:lstStyle/>
          <a:p>
            <a:r>
              <a:rPr lang="en-GB" dirty="0"/>
              <a:t>Curriculum and implementation</a:t>
            </a:r>
          </a:p>
        </p:txBody>
      </p:sp>
      <p:sp>
        <p:nvSpPr>
          <p:cNvPr id="3" name="Content Placeholder 2">
            <a:extLst>
              <a:ext uri="{FF2B5EF4-FFF2-40B4-BE49-F238E27FC236}">
                <a16:creationId xmlns:a16="http://schemas.microsoft.com/office/drawing/2014/main" id="{45A2FBE6-2063-4055-8388-1180751419F6}"/>
              </a:ext>
            </a:extLst>
          </p:cNvPr>
          <p:cNvSpPr>
            <a:spLocks noGrp="1"/>
          </p:cNvSpPr>
          <p:nvPr>
            <p:ph idx="1"/>
          </p:nvPr>
        </p:nvSpPr>
        <p:spPr/>
        <p:txBody>
          <a:bodyPr>
            <a:normAutofit/>
          </a:bodyPr>
          <a:lstStyle/>
          <a:p>
            <a:pPr marL="0" indent="0">
              <a:buNone/>
            </a:pPr>
            <a:r>
              <a:rPr lang="en-GB" dirty="0"/>
              <a:t>Our curriculum at </a:t>
            </a:r>
            <a:r>
              <a:rPr lang="en-GB" dirty="0" err="1"/>
              <a:t>Morda</a:t>
            </a:r>
            <a:r>
              <a:rPr lang="en-GB" dirty="0"/>
              <a:t> ensures that learning within art and design stimulates creativity and imagination. It provides visual, tactile and sensory experiences. Our rolling programme will inspire, engage and challenge children - enabling all pupils to communicate what they see, feel and think through the use of colour, texture, form and pattern. Pupils at </a:t>
            </a:r>
            <a:r>
              <a:rPr lang="en-GB" dirty="0" err="1"/>
              <a:t>Morda</a:t>
            </a:r>
            <a:r>
              <a:rPr lang="en-GB" dirty="0"/>
              <a:t> will become involved in shaping their environment through art and design activities, involving different creative techniques. They will explore ideas and meaning through the work of modern, contemporary and traditional artists and designers . </a:t>
            </a:r>
          </a:p>
        </p:txBody>
      </p:sp>
    </p:spTree>
    <p:extLst>
      <p:ext uri="{BB962C8B-B14F-4D97-AF65-F5344CB8AC3E}">
        <p14:creationId xmlns:p14="http://schemas.microsoft.com/office/powerpoint/2010/main" val="928347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Our aims for the teaching of art</a:t>
            </a:r>
          </a:p>
        </p:txBody>
      </p:sp>
      <p:sp>
        <p:nvSpPr>
          <p:cNvPr id="3" name="Content Placeholder 2"/>
          <p:cNvSpPr>
            <a:spLocks noGrp="1"/>
          </p:cNvSpPr>
          <p:nvPr>
            <p:ph idx="1"/>
          </p:nvPr>
        </p:nvSpPr>
        <p:spPr/>
        <p:txBody>
          <a:bodyPr>
            <a:normAutofit fontScale="92500" lnSpcReduction="20000"/>
          </a:bodyPr>
          <a:lstStyle/>
          <a:p>
            <a:r>
              <a:rPr lang="en-GB" dirty="0"/>
              <a:t>For children to develop their procedural and substantive knowledge in relation to primary art in order for them to make progress by knowing more, remembering more and being able to do more</a:t>
            </a:r>
          </a:p>
          <a:p>
            <a:r>
              <a:rPr lang="en-GB" dirty="0"/>
              <a:t>To develop </a:t>
            </a:r>
            <a:r>
              <a:rPr lang="en-GB" b="1" dirty="0"/>
              <a:t>inquisitive </a:t>
            </a:r>
            <a:r>
              <a:rPr lang="en-GB" dirty="0"/>
              <a:t>minds and instil children with a sense of awe and wonderment in relation to art</a:t>
            </a:r>
          </a:p>
          <a:p>
            <a:r>
              <a:rPr lang="en-GB" dirty="0"/>
              <a:t>To encourage children to be </a:t>
            </a:r>
            <a:r>
              <a:rPr lang="en-GB" b="1" dirty="0"/>
              <a:t>respectful</a:t>
            </a:r>
            <a:r>
              <a:rPr lang="en-GB" dirty="0"/>
              <a:t> of art</a:t>
            </a:r>
          </a:p>
          <a:p>
            <a:r>
              <a:rPr lang="en-GB" dirty="0"/>
              <a:t>For children to know the impact of art and encourage them to play their role as </a:t>
            </a:r>
            <a:r>
              <a:rPr lang="en-GB" b="1" dirty="0"/>
              <a:t>global citizens</a:t>
            </a:r>
          </a:p>
          <a:p>
            <a:r>
              <a:rPr lang="en-GB" dirty="0"/>
              <a:t>For children to be </a:t>
            </a:r>
            <a:r>
              <a:rPr lang="en-GB" b="1" dirty="0"/>
              <a:t>ambitious</a:t>
            </a:r>
            <a:r>
              <a:rPr lang="en-GB" dirty="0"/>
              <a:t> and prepare them for the next step of their learning in art</a:t>
            </a:r>
          </a:p>
          <a:p>
            <a:r>
              <a:rPr lang="en-GB" dirty="0"/>
              <a:t>For children to be </a:t>
            </a:r>
            <a:r>
              <a:rPr lang="en-GB" b="1" dirty="0"/>
              <a:t>resilient</a:t>
            </a:r>
            <a:r>
              <a:rPr lang="en-GB" dirty="0"/>
              <a:t> in seeking improvement and overcoming challenges in art</a:t>
            </a:r>
          </a:p>
        </p:txBody>
      </p:sp>
    </p:spTree>
    <p:extLst>
      <p:ext uri="{BB962C8B-B14F-4D97-AF65-F5344CB8AC3E}">
        <p14:creationId xmlns:p14="http://schemas.microsoft.com/office/powerpoint/2010/main" val="34477294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CC54B-CC9F-4F79-9978-EAE79E272ED8}"/>
              </a:ext>
            </a:extLst>
          </p:cNvPr>
          <p:cNvSpPr>
            <a:spLocks noGrp="1"/>
          </p:cNvSpPr>
          <p:nvPr>
            <p:ph type="title"/>
          </p:nvPr>
        </p:nvSpPr>
        <p:spPr/>
        <p:txBody>
          <a:bodyPr/>
          <a:lstStyle/>
          <a:p>
            <a:r>
              <a:rPr lang="en-GB" dirty="0"/>
              <a:t>Impact</a:t>
            </a:r>
          </a:p>
        </p:txBody>
      </p:sp>
      <p:sp>
        <p:nvSpPr>
          <p:cNvPr id="3" name="Content Placeholder 2">
            <a:extLst>
              <a:ext uri="{FF2B5EF4-FFF2-40B4-BE49-F238E27FC236}">
                <a16:creationId xmlns:a16="http://schemas.microsoft.com/office/drawing/2014/main" id="{6EC36D7E-8A31-476F-AC48-BCCF3529C8B1}"/>
              </a:ext>
            </a:extLst>
          </p:cNvPr>
          <p:cNvSpPr>
            <a:spLocks noGrp="1"/>
          </p:cNvSpPr>
          <p:nvPr>
            <p:ph idx="1"/>
          </p:nvPr>
        </p:nvSpPr>
        <p:spPr/>
        <p:txBody>
          <a:bodyPr>
            <a:normAutofit/>
          </a:bodyPr>
          <a:lstStyle/>
          <a:p>
            <a:pPr marL="0" indent="0">
              <a:buNone/>
            </a:pPr>
            <a:r>
              <a:rPr lang="en-GB" dirty="0"/>
              <a:t>By the end of their time at </a:t>
            </a:r>
            <a:r>
              <a:rPr lang="en-GB" dirty="0" err="1"/>
              <a:t>Morda</a:t>
            </a:r>
            <a:r>
              <a:rPr lang="en-GB" dirty="0"/>
              <a:t>, we want pupils to have learned, improved and embedded a range of artistic skills. They should have an awareness of a broad range of artists and craftspeople, and be able to consider and discuss the artworks they come across. We want our pupils to be confident to explore, experiment and take risks, placing value on the process and journey that they take, not just on the finished product. Most importantly, we want children to have found and enjoyed a creative outlet – a means of self-expression and enjoyment. </a:t>
            </a:r>
          </a:p>
        </p:txBody>
      </p:sp>
    </p:spTree>
    <p:extLst>
      <p:ext uri="{BB962C8B-B14F-4D97-AF65-F5344CB8AC3E}">
        <p14:creationId xmlns:p14="http://schemas.microsoft.com/office/powerpoint/2010/main" val="3597784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5D3B4-FE0E-424D-B83A-A49525D4172A}"/>
              </a:ext>
            </a:extLst>
          </p:cNvPr>
          <p:cNvSpPr>
            <a:spLocks noGrp="1"/>
          </p:cNvSpPr>
          <p:nvPr>
            <p:ph type="title"/>
          </p:nvPr>
        </p:nvSpPr>
        <p:spPr/>
        <p:txBody>
          <a:bodyPr/>
          <a:lstStyle/>
          <a:p>
            <a:r>
              <a:rPr lang="en-GB" dirty="0"/>
              <a:t>EYFS Expressive Art and Design AT MORDA </a:t>
            </a:r>
          </a:p>
        </p:txBody>
      </p:sp>
      <p:sp>
        <p:nvSpPr>
          <p:cNvPr id="3" name="Content Placeholder 2">
            <a:extLst>
              <a:ext uri="{FF2B5EF4-FFF2-40B4-BE49-F238E27FC236}">
                <a16:creationId xmlns:a16="http://schemas.microsoft.com/office/drawing/2014/main" id="{1CB51274-3363-47BB-9B05-C9573FB4327A}"/>
              </a:ext>
            </a:extLst>
          </p:cNvPr>
          <p:cNvSpPr>
            <a:spLocks noGrp="1"/>
          </p:cNvSpPr>
          <p:nvPr>
            <p:ph idx="1"/>
          </p:nvPr>
        </p:nvSpPr>
        <p:spPr/>
        <p:txBody>
          <a:bodyPr>
            <a:normAutofit/>
          </a:bodyPr>
          <a:lstStyle/>
          <a:p>
            <a:pPr marL="0" indent="0">
              <a:buNone/>
            </a:pPr>
            <a:r>
              <a:rPr lang="en-GB" dirty="0"/>
              <a:t>Our indoor and outdoor area are set up so the children can explore and experience Art and Design in the continuous provision every day. Modelling takes place so the children know how to use paints, chalks and pastels. </a:t>
            </a:r>
          </a:p>
          <a:p>
            <a:pPr marL="0" indent="0">
              <a:buNone/>
            </a:pPr>
            <a:r>
              <a:rPr lang="en-GB" dirty="0"/>
              <a:t>Reception children follow the Bluebell’s Art planning and are exposed to a range of artists, paintings and techniques. </a:t>
            </a:r>
          </a:p>
          <a:p>
            <a:pPr marL="0" indent="0">
              <a:buNone/>
            </a:pPr>
            <a:r>
              <a:rPr lang="en-GB" dirty="0"/>
              <a:t>Children use the techniques learnt and practise during the continuous provision. They independently access a range of resources to produce art work they are proud of and share with others.</a:t>
            </a:r>
          </a:p>
          <a:p>
            <a:pPr marL="0" indent="0">
              <a:buNone/>
            </a:pPr>
            <a:endParaRPr lang="en-GB" dirty="0"/>
          </a:p>
        </p:txBody>
      </p:sp>
    </p:spTree>
    <p:extLst>
      <p:ext uri="{BB962C8B-B14F-4D97-AF65-F5344CB8AC3E}">
        <p14:creationId xmlns:p14="http://schemas.microsoft.com/office/powerpoint/2010/main" val="10675552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3FD45-C45B-48C5-A95C-3590F563C01F}"/>
              </a:ext>
            </a:extLst>
          </p:cNvPr>
          <p:cNvSpPr>
            <a:spLocks noGrp="1"/>
          </p:cNvSpPr>
          <p:nvPr>
            <p:ph type="title"/>
          </p:nvPr>
        </p:nvSpPr>
        <p:spPr/>
        <p:txBody>
          <a:bodyPr/>
          <a:lstStyle/>
          <a:p>
            <a:r>
              <a:rPr lang="en-GB" dirty="0"/>
              <a:t>Early Learning Goals</a:t>
            </a:r>
          </a:p>
        </p:txBody>
      </p:sp>
      <p:sp>
        <p:nvSpPr>
          <p:cNvPr id="3" name="Content Placeholder 2">
            <a:extLst>
              <a:ext uri="{FF2B5EF4-FFF2-40B4-BE49-F238E27FC236}">
                <a16:creationId xmlns:a16="http://schemas.microsoft.com/office/drawing/2014/main" id="{214FD45C-EF29-4A76-A907-C17E157CC528}"/>
              </a:ext>
            </a:extLst>
          </p:cNvPr>
          <p:cNvSpPr>
            <a:spLocks noGrp="1"/>
          </p:cNvSpPr>
          <p:nvPr>
            <p:ph idx="1"/>
          </p:nvPr>
        </p:nvSpPr>
        <p:spPr/>
        <p:txBody>
          <a:bodyPr>
            <a:normAutofit fontScale="55000" lnSpcReduction="20000"/>
          </a:bodyPr>
          <a:lstStyle/>
          <a:p>
            <a:pPr marL="0" indent="0">
              <a:buNone/>
            </a:pPr>
            <a:r>
              <a:rPr lang="en-GB" dirty="0"/>
              <a:t>At the end of the Reception year, children are assessed against the Early Learning Goals. Children are assessed as expected or emerging. Expressive Art and Design covers Art, Music and Dance.</a:t>
            </a:r>
          </a:p>
          <a:p>
            <a:pPr marL="0" indent="0">
              <a:buNone/>
            </a:pPr>
            <a:r>
              <a:rPr lang="en-GB" dirty="0"/>
              <a:t>This information is shared with parents and year 1 teachers so they understand the child’s stage of development and learning needs and help them to plan the year 1 curriculum to meet the needs of all children.</a:t>
            </a:r>
          </a:p>
          <a:p>
            <a:pPr marL="0" indent="0">
              <a:buNone/>
            </a:pPr>
            <a:r>
              <a:rPr lang="en-GB" dirty="0"/>
              <a:t>Expressive Arts and Design </a:t>
            </a:r>
          </a:p>
          <a:p>
            <a:pPr marL="0" indent="0">
              <a:buNone/>
            </a:pPr>
            <a:r>
              <a:rPr lang="en-GB" dirty="0"/>
              <a:t>Creating with Materials ELG </a:t>
            </a:r>
          </a:p>
          <a:p>
            <a:pPr marL="0" indent="0">
              <a:buNone/>
            </a:pPr>
            <a:r>
              <a:rPr lang="en-GB" dirty="0"/>
              <a:t>Children at the expected level of development will: </a:t>
            </a:r>
          </a:p>
          <a:p>
            <a:pPr marL="0" indent="0">
              <a:buNone/>
            </a:pPr>
            <a:r>
              <a:rPr lang="en-GB" dirty="0"/>
              <a:t>- Safely use and explore a variety of materials, tools and techniques, experimenting with colour, design, texture, form, and function; </a:t>
            </a:r>
          </a:p>
          <a:p>
            <a:pPr marL="0" indent="0">
              <a:buNone/>
            </a:pPr>
            <a:r>
              <a:rPr lang="en-GB" dirty="0"/>
              <a:t>- Share their creations, explaining the process they have used; </a:t>
            </a:r>
          </a:p>
          <a:p>
            <a:pPr marL="0" indent="0">
              <a:buNone/>
            </a:pPr>
            <a:r>
              <a:rPr lang="en-GB" dirty="0"/>
              <a:t>- Make use of props and materials when role playing characters in narratives and stories. </a:t>
            </a:r>
          </a:p>
          <a:p>
            <a:pPr marL="0" indent="0">
              <a:buNone/>
            </a:pPr>
            <a:r>
              <a:rPr lang="en-GB" dirty="0"/>
              <a:t>Being Imaginative and Expressive ELG </a:t>
            </a:r>
          </a:p>
          <a:p>
            <a:pPr marL="0" indent="0">
              <a:buNone/>
            </a:pPr>
            <a:r>
              <a:rPr lang="en-GB" dirty="0"/>
              <a:t>Children at the expected level of development will: </a:t>
            </a:r>
          </a:p>
          <a:p>
            <a:pPr>
              <a:buFontTx/>
              <a:buChar char="-"/>
            </a:pPr>
            <a:r>
              <a:rPr lang="en-GB" dirty="0"/>
              <a:t>Invent, adapt and recount narratives and stories with peers and their teacher;  </a:t>
            </a:r>
          </a:p>
          <a:p>
            <a:pPr marL="0" indent="0">
              <a:buNone/>
            </a:pPr>
            <a:r>
              <a:rPr lang="en-GB" dirty="0"/>
              <a:t>- Sing a range of well-known nursery rhymes and songs; </a:t>
            </a:r>
          </a:p>
          <a:p>
            <a:pPr marL="0" indent="0">
              <a:buNone/>
            </a:pPr>
            <a:r>
              <a:rPr lang="en-GB" dirty="0"/>
              <a:t>- Perform songs, rhymes, poems and stories with others, and </a:t>
            </a:r>
          </a:p>
          <a:p>
            <a:pPr marL="0" indent="0">
              <a:buNone/>
            </a:pPr>
            <a:r>
              <a:rPr lang="en-GB" dirty="0"/>
              <a:t>– when appropriate try to move in time with music. </a:t>
            </a:r>
          </a:p>
        </p:txBody>
      </p:sp>
    </p:spTree>
    <p:extLst>
      <p:ext uri="{BB962C8B-B14F-4D97-AF65-F5344CB8AC3E}">
        <p14:creationId xmlns:p14="http://schemas.microsoft.com/office/powerpoint/2010/main" val="6913989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123D4-4E90-4320-A6B8-B10C51898778}"/>
              </a:ext>
            </a:extLst>
          </p:cNvPr>
          <p:cNvSpPr>
            <a:spLocks noGrp="1"/>
          </p:cNvSpPr>
          <p:nvPr>
            <p:ph type="title"/>
          </p:nvPr>
        </p:nvSpPr>
        <p:spPr/>
        <p:txBody>
          <a:bodyPr>
            <a:normAutofit/>
          </a:bodyPr>
          <a:lstStyle/>
          <a:p>
            <a:r>
              <a:rPr lang="en-GB" sz="4000" dirty="0">
                <a:latin typeface="Calibri" panose="020F0502020204030204" pitchFamily="34" charset="0"/>
                <a:cs typeface="Calibri" panose="020F0502020204030204" pitchFamily="34" charset="0"/>
              </a:rPr>
              <a:t>The importance of art at </a:t>
            </a:r>
            <a:r>
              <a:rPr lang="en-GB" sz="4000" dirty="0" err="1">
                <a:latin typeface="Calibri" panose="020F0502020204030204" pitchFamily="34" charset="0"/>
                <a:cs typeface="Calibri" panose="020F0502020204030204" pitchFamily="34" charset="0"/>
              </a:rPr>
              <a:t>Morda</a:t>
            </a:r>
            <a:r>
              <a:rPr lang="en-GB" sz="4000" dirty="0">
                <a:latin typeface="Calibri" panose="020F0502020204030204" pitchFamily="34" charset="0"/>
                <a:cs typeface="Calibri" panose="020F0502020204030204" pitchFamily="34" charset="0"/>
              </a:rPr>
              <a:t> Primary School</a:t>
            </a:r>
          </a:p>
        </p:txBody>
      </p:sp>
      <p:sp>
        <p:nvSpPr>
          <p:cNvPr id="3" name="Content Placeholder 2">
            <a:extLst>
              <a:ext uri="{FF2B5EF4-FFF2-40B4-BE49-F238E27FC236}">
                <a16:creationId xmlns:a16="http://schemas.microsoft.com/office/drawing/2014/main" id="{42ED4D1A-F8CD-4422-A698-A2F4F59BEB2E}"/>
              </a:ext>
            </a:extLst>
          </p:cNvPr>
          <p:cNvSpPr>
            <a:spLocks noGrp="1"/>
          </p:cNvSpPr>
          <p:nvPr>
            <p:ph idx="1"/>
          </p:nvPr>
        </p:nvSpPr>
        <p:spPr>
          <a:xfrm>
            <a:off x="838200" y="1491175"/>
            <a:ext cx="10515600" cy="5001700"/>
          </a:xfrm>
        </p:spPr>
        <p:txBody>
          <a:bodyPr>
            <a:normAutofit fontScale="85000" lnSpcReduction="20000"/>
          </a:bodyPr>
          <a:lstStyle/>
          <a:p>
            <a:pPr marL="0" indent="0">
              <a:buNone/>
            </a:pPr>
            <a:r>
              <a:rPr lang="en-GB" dirty="0"/>
              <a:t>Art, in its many forms, is practised by almost all human cultures and can be regarded as one of the defining characteristics of the human species.</a:t>
            </a:r>
          </a:p>
          <a:p>
            <a:pPr marL="0" indent="0">
              <a:buNone/>
            </a:pPr>
            <a:endParaRPr lang="en-GB" dirty="0"/>
          </a:p>
          <a:p>
            <a:pPr marL="0" indent="0">
              <a:buNone/>
            </a:pPr>
            <a:r>
              <a:rPr lang="en-GB" i="1" dirty="0"/>
              <a:t>Art in schools shouldn’t be side-lined… it should be right there right up in the front because I think art teaches you to deal with the world around you. It is the oxygen that makes all the other subjects breathe</a:t>
            </a:r>
            <a:r>
              <a:rPr lang="en-GB" dirty="0"/>
              <a:t>.</a:t>
            </a:r>
          </a:p>
          <a:p>
            <a:pPr marL="0" indent="0">
              <a:buNone/>
            </a:pPr>
            <a:r>
              <a:rPr lang="en-GB" i="1" dirty="0"/>
              <a:t>                                                                                     </a:t>
            </a:r>
            <a:r>
              <a:rPr lang="en-GB" dirty="0"/>
              <a:t>Alan Parker, filmmaker</a:t>
            </a:r>
          </a:p>
          <a:p>
            <a:pPr marL="0" indent="0">
              <a:buNone/>
            </a:pPr>
            <a:endParaRPr lang="en-GB" i="1" dirty="0"/>
          </a:p>
          <a:p>
            <a:pPr marL="0" indent="0">
              <a:buNone/>
            </a:pPr>
            <a:r>
              <a:rPr lang="en-GB" i="1" dirty="0"/>
              <a:t>Every child is an artist. The problem is how to remain an artist once he grows up."</a:t>
            </a:r>
            <a:br>
              <a:rPr lang="en-GB" dirty="0"/>
            </a:br>
            <a:r>
              <a:rPr lang="en-GB" b="1" dirty="0"/>
              <a:t>Pablo Picasso </a:t>
            </a:r>
            <a:br>
              <a:rPr lang="en-GB" dirty="0"/>
            </a:br>
            <a:r>
              <a:rPr lang="en-GB" dirty="0"/>
              <a:t> </a:t>
            </a:r>
            <a:br>
              <a:rPr lang="en-GB" dirty="0"/>
            </a:br>
            <a:br>
              <a:rPr lang="en-GB" dirty="0"/>
            </a:br>
            <a:endParaRPr lang="en-GB" dirty="0"/>
          </a:p>
          <a:p>
            <a:pPr marL="0" indent="0">
              <a:buNone/>
            </a:pPr>
            <a:r>
              <a:rPr lang="en-GB" i="1" dirty="0"/>
              <a:t>"That's the great thing about art. Anybody can do it if you just believe. With practice, you can make great paintings"</a:t>
            </a:r>
            <a:br>
              <a:rPr lang="en-GB" dirty="0"/>
            </a:br>
            <a:r>
              <a:rPr lang="en-GB" dirty="0"/>
              <a:t>​</a:t>
            </a:r>
            <a:r>
              <a:rPr lang="en-GB" b="1" dirty="0"/>
              <a:t>Damien Hurst</a:t>
            </a:r>
            <a:endParaRPr lang="en-GB" dirty="0"/>
          </a:p>
          <a:p>
            <a:pPr marL="0" indent="0">
              <a:buNone/>
            </a:pPr>
            <a:endParaRPr lang="en-GB" dirty="0">
              <a:solidFill>
                <a:schemeClr val="accent1">
                  <a:lumMod val="75000"/>
                </a:schemeClr>
              </a:solidFill>
            </a:endParaRPr>
          </a:p>
          <a:p>
            <a:endParaRPr lang="en-GB" dirty="0"/>
          </a:p>
        </p:txBody>
      </p:sp>
    </p:spTree>
    <p:extLst>
      <p:ext uri="{BB962C8B-B14F-4D97-AF65-F5344CB8AC3E}">
        <p14:creationId xmlns:p14="http://schemas.microsoft.com/office/powerpoint/2010/main" val="29180418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790</TotalTime>
  <Words>2540</Words>
  <Application>Microsoft Office PowerPoint</Application>
  <PresentationFormat>Widescreen</PresentationFormat>
  <Paragraphs>193</Paragraphs>
  <Slides>29</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Calibri Light</vt:lpstr>
      <vt:lpstr>Office Theme</vt:lpstr>
      <vt:lpstr>PowerPoint Presentation</vt:lpstr>
      <vt:lpstr>Overview</vt:lpstr>
      <vt:lpstr>Intent</vt:lpstr>
      <vt:lpstr>Curriculum and implementation</vt:lpstr>
      <vt:lpstr>Our aims for the teaching of art</vt:lpstr>
      <vt:lpstr>Impact</vt:lpstr>
      <vt:lpstr>EYFS Expressive Art and Design AT MORDA </vt:lpstr>
      <vt:lpstr>Early Learning Goals</vt:lpstr>
      <vt:lpstr>The importance of art at Morda Primary School</vt:lpstr>
      <vt:lpstr>The design of the art curriculum </vt:lpstr>
      <vt:lpstr>Medium term planning in art</vt:lpstr>
      <vt:lpstr>Key stage 1 programme of study</vt:lpstr>
      <vt:lpstr>Key stage 2 programme of study</vt:lpstr>
      <vt:lpstr>Components within art</vt:lpstr>
      <vt:lpstr>Substantive practical knowledge in art</vt:lpstr>
      <vt:lpstr>Progression of art</vt:lpstr>
      <vt:lpstr>In order to make progress, pupils need to develop:</vt:lpstr>
      <vt:lpstr>Sketchbooks</vt:lpstr>
      <vt:lpstr>How we select the artists and their work, that pupils study at Morda Primary School. </vt:lpstr>
      <vt:lpstr>Assessment of art</vt:lpstr>
      <vt:lpstr>What do we mean by progress at Morda Primary School?</vt:lpstr>
      <vt:lpstr>How we ensure that pupils with SEND benefit from the curriculum in this subject</vt:lpstr>
      <vt:lpstr>Links to other curriculum subjects</vt:lpstr>
      <vt:lpstr>Subject resources</vt:lpstr>
      <vt:lpstr>Curriculum enrichment</vt:lpstr>
      <vt:lpstr>What art teaching looks like in work and in lessons</vt:lpstr>
      <vt:lpstr>Preparing children for the next steps</vt:lpstr>
      <vt:lpstr>Staff CPD &amp; Research</vt:lpstr>
      <vt:lpstr>How will this subject develop in the future?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History</dc:title>
  <dc:creator>Head Trinity CE</dc:creator>
  <cp:lastModifiedBy>Claire Humphreys</cp:lastModifiedBy>
  <cp:revision>92</cp:revision>
  <dcterms:created xsi:type="dcterms:W3CDTF">2021-03-15T13:47:28Z</dcterms:created>
  <dcterms:modified xsi:type="dcterms:W3CDTF">2022-07-08T15:38:19Z</dcterms:modified>
</cp:coreProperties>
</file>