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308" r:id="rId4"/>
    <p:sldId id="472" r:id="rId5"/>
    <p:sldId id="473" r:id="rId6"/>
    <p:sldId id="261" r:id="rId7"/>
    <p:sldId id="431" r:id="rId8"/>
    <p:sldId id="442" r:id="rId9"/>
    <p:sldId id="470" r:id="rId10"/>
    <p:sldId id="471" r:id="rId11"/>
    <p:sldId id="258" r:id="rId12"/>
    <p:sldId id="287" r:id="rId13"/>
    <p:sldId id="288" r:id="rId14"/>
    <p:sldId id="297" r:id="rId15"/>
    <p:sldId id="299" r:id="rId16"/>
    <p:sldId id="265" r:id="rId17"/>
    <p:sldId id="468" r:id="rId18"/>
    <p:sldId id="469" r:id="rId19"/>
    <p:sldId id="267" r:id="rId20"/>
    <p:sldId id="273" r:id="rId21"/>
    <p:sldId id="295" r:id="rId22"/>
    <p:sldId id="294" r:id="rId23"/>
    <p:sldId id="269" r:id="rId24"/>
    <p:sldId id="280" r:id="rId25"/>
    <p:sldId id="276" r:id="rId26"/>
    <p:sldId id="271"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06" autoAdjust="0"/>
    <p:restoredTop sz="94660"/>
  </p:normalViewPr>
  <p:slideViewPr>
    <p:cSldViewPr snapToGrid="0">
      <p:cViewPr varScale="1">
        <p:scale>
          <a:sx n="72" d="100"/>
          <a:sy n="72" d="100"/>
        </p:scale>
        <p:origin x="66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D70CE958-7D4B-4937-B621-5F1B09758CA8}" type="datetimeFigureOut">
              <a:rPr lang="en-GB" smtClean="0"/>
              <a:t>08/07/2022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AABB16B-9B56-4656-BF51-9DB97322A2B4}" type="slidenum">
              <a:rPr lang="en-GB" smtClean="0"/>
              <a:t>‹#›</a:t>
            </a:fld>
            <a:endParaRPr lang="en-GB"/>
          </a:p>
        </p:txBody>
      </p:sp>
    </p:spTree>
    <p:extLst>
      <p:ext uri="{BB962C8B-B14F-4D97-AF65-F5344CB8AC3E}">
        <p14:creationId xmlns:p14="http://schemas.microsoft.com/office/powerpoint/2010/main" val="30143996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C93630-BFE7-4D7E-8336-D3343F5AB2A1}" type="slidenum">
              <a:rPr lang="en-GB" smtClean="0"/>
              <a:t>3</a:t>
            </a:fld>
            <a:endParaRPr lang="en-GB" dirty="0"/>
          </a:p>
        </p:txBody>
      </p:sp>
    </p:spTree>
    <p:extLst>
      <p:ext uri="{BB962C8B-B14F-4D97-AF65-F5344CB8AC3E}">
        <p14:creationId xmlns:p14="http://schemas.microsoft.com/office/powerpoint/2010/main" val="68820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C93630-BFE7-4D7E-8336-D3343F5AB2A1}" type="slidenum">
              <a:rPr lang="en-GB" smtClean="0"/>
              <a:t>7</a:t>
            </a:fld>
            <a:endParaRPr lang="en-GB" dirty="0"/>
          </a:p>
        </p:txBody>
      </p:sp>
    </p:spTree>
    <p:extLst>
      <p:ext uri="{BB962C8B-B14F-4D97-AF65-F5344CB8AC3E}">
        <p14:creationId xmlns:p14="http://schemas.microsoft.com/office/powerpoint/2010/main" val="24214003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	</a:t>
            </a:r>
          </a:p>
          <a:p>
            <a:r>
              <a:rPr lang="en-GB" sz="1200" b="0" i="0" u="none" strike="noStrike" kern="1200" baseline="0" dirty="0">
                <a:solidFill>
                  <a:schemeClr val="tx1"/>
                </a:solidFill>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A9C93630-BFE7-4D7E-8336-D3343F5AB2A1}" type="slidenum">
              <a:rPr lang="en-GB" smtClean="0"/>
              <a:t>8</a:t>
            </a:fld>
            <a:endParaRPr lang="en-GB" dirty="0"/>
          </a:p>
        </p:txBody>
      </p:sp>
    </p:spTree>
    <p:extLst>
      <p:ext uri="{BB962C8B-B14F-4D97-AF65-F5344CB8AC3E}">
        <p14:creationId xmlns:p14="http://schemas.microsoft.com/office/powerpoint/2010/main" val="3842886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10B7E3B-FF2F-47C0-A671-5EDC66C5C442}" type="datetimeFigureOut">
              <a:rPr lang="en-GB" smtClean="0"/>
              <a:t>08/07/2022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481964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0B7E3B-FF2F-47C0-A671-5EDC66C5C442}" type="datetimeFigureOut">
              <a:rPr lang="en-GB" smtClean="0"/>
              <a:t>08/07/2022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1855902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10B7E3B-FF2F-47C0-A671-5EDC66C5C442}" type="datetimeFigureOut">
              <a:rPr lang="en-GB" smtClean="0"/>
              <a:t>08/07/2022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568240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10B7E3B-FF2F-47C0-A671-5EDC66C5C442}" type="datetimeFigureOut">
              <a:rPr lang="en-GB" smtClean="0"/>
              <a:t>08/07/2022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774170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10B7E3B-FF2F-47C0-A671-5EDC66C5C442}" type="datetimeFigureOut">
              <a:rPr lang="en-GB" smtClean="0"/>
              <a:t>08/07/2022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248687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10B7E3B-FF2F-47C0-A671-5EDC66C5C442}" type="datetimeFigureOut">
              <a:rPr lang="en-GB" smtClean="0"/>
              <a:t>08/07/2022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1524537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0B7E3B-FF2F-47C0-A671-5EDC66C5C442}" type="datetimeFigureOut">
              <a:rPr lang="en-GB" smtClean="0"/>
              <a:t>08/07/2022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645203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0B7E3B-FF2F-47C0-A671-5EDC66C5C442}" type="datetimeFigureOut">
              <a:rPr lang="en-GB" smtClean="0"/>
              <a:t>08/07/2022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3469251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0B7E3B-FF2F-47C0-A671-5EDC66C5C442}" type="datetimeFigureOut">
              <a:rPr lang="en-GB" smtClean="0"/>
              <a:t>08/07/2022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120202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0B7E3B-FF2F-47C0-A671-5EDC66C5C442}" type="datetimeFigureOut">
              <a:rPr lang="en-GB" smtClean="0"/>
              <a:t>08/07/2022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1204874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0B7E3B-FF2F-47C0-A671-5EDC66C5C442}" type="datetimeFigureOut">
              <a:rPr lang="en-GB" smtClean="0"/>
              <a:t>08/07/2022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889538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0B7E3B-FF2F-47C0-A671-5EDC66C5C442}" type="datetimeFigureOut">
              <a:rPr lang="en-GB" smtClean="0"/>
              <a:t>08/07/2022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BB100A-B4F5-4A3D-800C-B4EDB5F942F8}" type="slidenum">
              <a:rPr lang="en-GB" smtClean="0"/>
              <a:t>‹#›</a:t>
            </a:fld>
            <a:endParaRPr lang="en-GB"/>
          </a:p>
        </p:txBody>
      </p:sp>
    </p:spTree>
    <p:extLst>
      <p:ext uri="{BB962C8B-B14F-4D97-AF65-F5344CB8AC3E}">
        <p14:creationId xmlns:p14="http://schemas.microsoft.com/office/powerpoint/2010/main" val="19170588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Mathematics</a:t>
            </a:r>
          </a:p>
        </p:txBody>
      </p:sp>
      <p:sp>
        <p:nvSpPr>
          <p:cNvPr id="3" name="Subtitle 2"/>
          <p:cNvSpPr>
            <a:spLocks noGrp="1"/>
          </p:cNvSpPr>
          <p:nvPr>
            <p:ph type="subTitle" idx="1"/>
          </p:nvPr>
        </p:nvSpPr>
        <p:spPr/>
        <p:txBody>
          <a:bodyPr/>
          <a:lstStyle/>
          <a:p>
            <a:r>
              <a:rPr lang="en-GB" dirty="0"/>
              <a:t>Subject Overview and Plan</a:t>
            </a:r>
          </a:p>
          <a:p>
            <a:endParaRPr lang="en-GB" dirty="0"/>
          </a:p>
          <a:p>
            <a:r>
              <a:rPr lang="en-GB" dirty="0"/>
              <a:t>Last updated – February 2022</a:t>
            </a:r>
          </a:p>
        </p:txBody>
      </p:sp>
      <p:pic>
        <p:nvPicPr>
          <p:cNvPr id="4" name="Picture 3">
            <a:extLst>
              <a:ext uri="{FF2B5EF4-FFF2-40B4-BE49-F238E27FC236}">
                <a16:creationId xmlns:a16="http://schemas.microsoft.com/office/drawing/2014/main" id="{35F6B7CC-160E-49BE-8257-064A0C156BFC}"/>
              </a:ext>
            </a:extLst>
          </p:cNvPr>
          <p:cNvPicPr>
            <a:picLocks noChangeAspect="1"/>
          </p:cNvPicPr>
          <p:nvPr/>
        </p:nvPicPr>
        <p:blipFill>
          <a:blip r:embed="rId2"/>
          <a:stretch>
            <a:fillRect/>
          </a:stretch>
        </p:blipFill>
        <p:spPr>
          <a:xfrm>
            <a:off x="558407" y="941396"/>
            <a:ext cx="2694666" cy="2749534"/>
          </a:xfrm>
          <a:prstGeom prst="rect">
            <a:avLst/>
          </a:prstGeom>
        </p:spPr>
      </p:pic>
    </p:spTree>
    <p:extLst>
      <p:ext uri="{BB962C8B-B14F-4D97-AF65-F5344CB8AC3E}">
        <p14:creationId xmlns:p14="http://schemas.microsoft.com/office/powerpoint/2010/main" val="548913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a:t>
            </a:r>
          </a:p>
        </p:txBody>
      </p:sp>
      <p:sp>
        <p:nvSpPr>
          <p:cNvPr id="3" name="Content Placeholder 2"/>
          <p:cNvSpPr>
            <a:spLocks noGrp="1"/>
          </p:cNvSpPr>
          <p:nvPr>
            <p:ph idx="1"/>
          </p:nvPr>
        </p:nvSpPr>
        <p:spPr/>
        <p:txBody>
          <a:bodyPr>
            <a:normAutofit fontScale="55000" lnSpcReduction="20000"/>
          </a:bodyPr>
          <a:lstStyle/>
          <a:p>
            <a:r>
              <a:rPr lang="en-GB" dirty="0"/>
              <a:t>The design of the mathematics curriculum </a:t>
            </a:r>
          </a:p>
          <a:p>
            <a:r>
              <a:rPr lang="en-GB" dirty="0"/>
              <a:t>What we are trying to achieve with the mathematics curriculum</a:t>
            </a:r>
          </a:p>
          <a:p>
            <a:r>
              <a:rPr lang="en-GB" dirty="0"/>
              <a:t>Our aims for the teaching of mathematics</a:t>
            </a:r>
          </a:p>
          <a:p>
            <a:r>
              <a:rPr lang="en-GB" dirty="0"/>
              <a:t>EYFS Maths teaching  and endpoints </a:t>
            </a:r>
          </a:p>
          <a:p>
            <a:r>
              <a:rPr lang="en-GB" dirty="0"/>
              <a:t>Schemes of work followed and medium term planning in Mathematics</a:t>
            </a:r>
          </a:p>
          <a:p>
            <a:r>
              <a:rPr lang="en-GB" dirty="0"/>
              <a:t>How mathematics is taught</a:t>
            </a:r>
          </a:p>
          <a:p>
            <a:r>
              <a:rPr lang="en-GB" dirty="0"/>
              <a:t>How we ensure that subject knowledge is retained</a:t>
            </a:r>
          </a:p>
          <a:p>
            <a:r>
              <a:rPr lang="en-GB" dirty="0"/>
              <a:t>How children progress in mathematics over their time at the school (Remembering that progress is knowing more, remembering more and being able to do more)</a:t>
            </a:r>
          </a:p>
          <a:p>
            <a:r>
              <a:rPr lang="en-GB" dirty="0"/>
              <a:t>How we ensure that pupils with SEND benefit from the curriculum in this subject</a:t>
            </a:r>
          </a:p>
          <a:p>
            <a:r>
              <a:rPr lang="en-GB" dirty="0"/>
              <a:t>Links to other curriculum subjects</a:t>
            </a:r>
          </a:p>
          <a:p>
            <a:r>
              <a:rPr lang="en-GB" dirty="0"/>
              <a:t>Subject resources</a:t>
            </a:r>
          </a:p>
          <a:p>
            <a:r>
              <a:rPr lang="en-GB" dirty="0"/>
              <a:t>What mathematics teaching looks like in work and in lessons</a:t>
            </a:r>
          </a:p>
          <a:p>
            <a:r>
              <a:rPr lang="en-GB" dirty="0"/>
              <a:t>How we prepare children for the next steps in their learning</a:t>
            </a:r>
          </a:p>
          <a:p>
            <a:r>
              <a:rPr lang="en-GB" dirty="0"/>
              <a:t>How we would look to develop this subject in the future</a:t>
            </a:r>
          </a:p>
          <a:p>
            <a:endParaRPr lang="en-GB" dirty="0"/>
          </a:p>
          <a:p>
            <a:endParaRPr lang="en-GB" dirty="0"/>
          </a:p>
        </p:txBody>
      </p:sp>
    </p:spTree>
    <p:extLst>
      <p:ext uri="{BB962C8B-B14F-4D97-AF65-F5344CB8AC3E}">
        <p14:creationId xmlns:p14="http://schemas.microsoft.com/office/powerpoint/2010/main" val="1913193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09DB7-12FF-4FF5-A383-F78FFB3F8A16}"/>
              </a:ext>
            </a:extLst>
          </p:cNvPr>
          <p:cNvSpPr>
            <a:spLocks noGrp="1"/>
          </p:cNvSpPr>
          <p:nvPr>
            <p:ph type="title"/>
          </p:nvPr>
        </p:nvSpPr>
        <p:spPr>
          <a:xfrm>
            <a:off x="212785" y="90487"/>
            <a:ext cx="11877615" cy="1072269"/>
          </a:xfrm>
        </p:spPr>
        <p:txBody>
          <a:bodyPr>
            <a:normAutofit/>
          </a:bodyPr>
          <a:lstStyle/>
          <a:p>
            <a:r>
              <a:rPr lang="en-GB" sz="3200" dirty="0"/>
              <a:t>The rationale and intent behind our mathematics curriculum at </a:t>
            </a:r>
            <a:r>
              <a:rPr lang="en-GB" sz="3200" dirty="0" err="1"/>
              <a:t>Morda</a:t>
            </a:r>
            <a:endParaRPr lang="en-GB" sz="3200" dirty="0"/>
          </a:p>
        </p:txBody>
      </p:sp>
      <p:sp>
        <p:nvSpPr>
          <p:cNvPr id="3" name="Content Placeholder 2">
            <a:extLst>
              <a:ext uri="{FF2B5EF4-FFF2-40B4-BE49-F238E27FC236}">
                <a16:creationId xmlns:a16="http://schemas.microsoft.com/office/drawing/2014/main" id="{E0507E20-FF6E-4638-94C8-4252674DDD22}"/>
              </a:ext>
            </a:extLst>
          </p:cNvPr>
          <p:cNvSpPr>
            <a:spLocks noGrp="1"/>
          </p:cNvSpPr>
          <p:nvPr>
            <p:ph idx="1"/>
          </p:nvPr>
        </p:nvSpPr>
        <p:spPr>
          <a:xfrm>
            <a:off x="212785" y="1162756"/>
            <a:ext cx="11766430" cy="5441950"/>
          </a:xfrm>
        </p:spPr>
        <p:txBody>
          <a:bodyPr>
            <a:noAutofit/>
          </a:bodyPr>
          <a:lstStyle/>
          <a:p>
            <a:pPr marL="0" indent="0">
              <a:buNone/>
            </a:pPr>
            <a:r>
              <a:rPr lang="en-GB" dirty="0"/>
              <a:t>INTENT: </a:t>
            </a:r>
          </a:p>
          <a:p>
            <a:pPr marL="0" indent="0">
              <a:buNone/>
            </a:pPr>
            <a:r>
              <a:rPr lang="en-GB" dirty="0"/>
              <a:t>At Morda, our vision is to foster a love for mathematics and to develop pupils who are confident and resilient when faced with mathematical challenges.  We aim to create pupils who are fluent mathematicians who can problem solve and reason confidently.  We want children to become adept at tackling number operations on paper, but who are also confident at mental arithmetic and have a quick recall of number facts.  At Morda, children are made aware of the everyday purposes of maths and how the skills are essential and necessary in the real world beyond school. </a:t>
            </a:r>
          </a:p>
        </p:txBody>
      </p:sp>
    </p:spTree>
    <p:extLst>
      <p:ext uri="{BB962C8B-B14F-4D97-AF65-F5344CB8AC3E}">
        <p14:creationId xmlns:p14="http://schemas.microsoft.com/office/powerpoint/2010/main" val="4026846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5E916-06DD-4592-90E2-C798F2E9E9C7}"/>
              </a:ext>
            </a:extLst>
          </p:cNvPr>
          <p:cNvSpPr>
            <a:spLocks noGrp="1"/>
          </p:cNvSpPr>
          <p:nvPr>
            <p:ph type="title"/>
          </p:nvPr>
        </p:nvSpPr>
        <p:spPr/>
        <p:txBody>
          <a:bodyPr/>
          <a:lstStyle/>
          <a:p>
            <a:r>
              <a:rPr lang="en-GB" dirty="0"/>
              <a:t>Implementation</a:t>
            </a:r>
          </a:p>
        </p:txBody>
      </p:sp>
      <p:sp>
        <p:nvSpPr>
          <p:cNvPr id="3" name="Content Placeholder 2">
            <a:extLst>
              <a:ext uri="{FF2B5EF4-FFF2-40B4-BE49-F238E27FC236}">
                <a16:creationId xmlns:a16="http://schemas.microsoft.com/office/drawing/2014/main" id="{656B22AC-A5E4-4255-8687-7942B381CCEC}"/>
              </a:ext>
            </a:extLst>
          </p:cNvPr>
          <p:cNvSpPr>
            <a:spLocks noGrp="1"/>
          </p:cNvSpPr>
          <p:nvPr>
            <p:ph idx="1"/>
          </p:nvPr>
        </p:nvSpPr>
        <p:spPr>
          <a:xfrm>
            <a:off x="543339" y="1484243"/>
            <a:ext cx="10810461" cy="4692720"/>
          </a:xfrm>
        </p:spPr>
        <p:txBody>
          <a:bodyPr>
            <a:normAutofit fontScale="62500" lnSpcReduction="20000"/>
          </a:bodyPr>
          <a:lstStyle/>
          <a:p>
            <a:pPr marL="0" indent="0">
              <a:buNone/>
            </a:pPr>
            <a:endParaRPr lang="en-GB" sz="2800" dirty="0"/>
          </a:p>
          <a:p>
            <a:pPr marL="0" indent="0">
              <a:buNone/>
            </a:pPr>
            <a:r>
              <a:rPr lang="en-GB" sz="2800" dirty="0"/>
              <a:t>Through our Mastery based approach, pupils establish a deep and thorough understanding of number.  Each mathematical operation is represented first by physical apparatus, then by pictures and diagrams and finally by abstract mathematical symbols.  Children work together at broadly the same pace, supporting each other in their learning, showing compassion for others and the courage to “have a go”.  This approach gives children the depth of understanding that they can then apply to new and unfamiliar mathematical problems.   </a:t>
            </a:r>
            <a:br>
              <a:rPr lang="en-GB" sz="2800" dirty="0"/>
            </a:br>
            <a:br>
              <a:rPr lang="en-GB" sz="2800" dirty="0"/>
            </a:br>
            <a:r>
              <a:rPr lang="en-GB" sz="2800" dirty="0"/>
              <a:t>They are taught to look for patterns, notice relationships, reason and explain in order to clarify their understanding.  They are supported through carefully structured sequences of learning where each mathematical concept is built upon, step by step.  Through carefully planned questioning, children’s mathematical understanding is deepened and expanded. </a:t>
            </a:r>
          </a:p>
          <a:p>
            <a:pPr marL="0" indent="0">
              <a:buNone/>
            </a:pPr>
            <a:r>
              <a:rPr lang="en-GB" dirty="0"/>
              <a:t>Children with SEND or who are struggling with maths are given targeted support to ensure they can make good progress. Children who quickly grasp and master mathematical concepts are given opportunities to deepen and extend their learning.</a:t>
            </a:r>
            <a:endParaRPr lang="en-GB" sz="2800" dirty="0"/>
          </a:p>
          <a:p>
            <a:pPr marL="0" indent="0">
              <a:buNone/>
            </a:pPr>
            <a:r>
              <a:rPr lang="en-GB" dirty="0"/>
              <a:t>Children are taught to solve problems and ‘reason’ about maths through a planned daily teaching of reasoning. </a:t>
            </a:r>
            <a:br>
              <a:rPr lang="en-GB" sz="2800" dirty="0"/>
            </a:br>
            <a:r>
              <a:rPr lang="en-GB" sz="2800" dirty="0"/>
              <a:t>​</a:t>
            </a:r>
            <a:br>
              <a:rPr lang="en-GB" sz="2800" dirty="0"/>
            </a:br>
            <a:r>
              <a:rPr lang="en-GB" sz="2800" dirty="0"/>
              <a:t>Pupils are taught number and place value, addition and subtraction, multiplication and division, fractions, shape and space, data handling and measures systematically, and given regular opportunities to practise this procedural knowledge throughout the school. The school uses TT Rocks to support the teaching and learning of timetables in school and at home. </a:t>
            </a:r>
          </a:p>
          <a:p>
            <a:endParaRPr lang="en-GB" dirty="0"/>
          </a:p>
        </p:txBody>
      </p:sp>
    </p:spTree>
    <p:extLst>
      <p:ext uri="{BB962C8B-B14F-4D97-AF65-F5344CB8AC3E}">
        <p14:creationId xmlns:p14="http://schemas.microsoft.com/office/powerpoint/2010/main" val="1634398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AEEC8-A179-4427-938F-68885BB54C2B}"/>
              </a:ext>
            </a:extLst>
          </p:cNvPr>
          <p:cNvSpPr>
            <a:spLocks noGrp="1"/>
          </p:cNvSpPr>
          <p:nvPr>
            <p:ph type="title"/>
          </p:nvPr>
        </p:nvSpPr>
        <p:spPr/>
        <p:txBody>
          <a:bodyPr/>
          <a:lstStyle/>
          <a:p>
            <a:r>
              <a:rPr lang="en-GB" dirty="0"/>
              <a:t>IMPACT </a:t>
            </a:r>
          </a:p>
        </p:txBody>
      </p:sp>
      <p:sp>
        <p:nvSpPr>
          <p:cNvPr id="3" name="Content Placeholder 2">
            <a:extLst>
              <a:ext uri="{FF2B5EF4-FFF2-40B4-BE49-F238E27FC236}">
                <a16:creationId xmlns:a16="http://schemas.microsoft.com/office/drawing/2014/main" id="{41F99CD0-389A-4FE3-BA39-D5AD36C1C7E3}"/>
              </a:ext>
            </a:extLst>
          </p:cNvPr>
          <p:cNvSpPr>
            <a:spLocks noGrp="1"/>
          </p:cNvSpPr>
          <p:nvPr>
            <p:ph idx="1"/>
          </p:nvPr>
        </p:nvSpPr>
        <p:spPr/>
        <p:txBody>
          <a:bodyPr/>
          <a:lstStyle/>
          <a:p>
            <a:pPr marL="0" indent="0">
              <a:buNone/>
            </a:pPr>
            <a:r>
              <a:rPr lang="en-GB" sz="2800" dirty="0"/>
              <a:t>We work hard to ensure all pupils leave Morda with a good level of the mathematical substantive and procedural knowledge. </a:t>
            </a:r>
          </a:p>
          <a:p>
            <a:pPr marL="0" indent="0">
              <a:buNone/>
            </a:pPr>
            <a:endParaRPr lang="en-GB" dirty="0"/>
          </a:p>
          <a:p>
            <a:pPr marL="0" indent="0">
              <a:buNone/>
            </a:pPr>
            <a:r>
              <a:rPr lang="en-GB" sz="2800" dirty="0"/>
              <a:t>Morda pupils become eager mathematicians who enjoy a challenge. </a:t>
            </a:r>
          </a:p>
          <a:p>
            <a:pPr marL="0" indent="0">
              <a:buNone/>
            </a:pPr>
            <a:endParaRPr lang="en-GB" dirty="0"/>
          </a:p>
          <a:p>
            <a:pPr marL="0" indent="0">
              <a:buNone/>
            </a:pPr>
            <a:r>
              <a:rPr lang="en-GB" dirty="0"/>
              <a:t>Pupils leave Morda with the confidence and resilience to continue to embrace  mathematical challenges at secondary school and with the ability to use their knowledge in real life situations.</a:t>
            </a:r>
          </a:p>
        </p:txBody>
      </p:sp>
    </p:spTree>
    <p:extLst>
      <p:ext uri="{BB962C8B-B14F-4D97-AF65-F5344CB8AC3E}">
        <p14:creationId xmlns:p14="http://schemas.microsoft.com/office/powerpoint/2010/main" val="498687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aims for the teaching of Mathematics</a:t>
            </a:r>
          </a:p>
        </p:txBody>
      </p:sp>
      <p:sp>
        <p:nvSpPr>
          <p:cNvPr id="3" name="Content Placeholder 2"/>
          <p:cNvSpPr>
            <a:spLocks noGrp="1"/>
          </p:cNvSpPr>
          <p:nvPr>
            <p:ph idx="1"/>
          </p:nvPr>
        </p:nvSpPr>
        <p:spPr/>
        <p:txBody>
          <a:bodyPr>
            <a:normAutofit/>
          </a:bodyPr>
          <a:lstStyle/>
          <a:p>
            <a:r>
              <a:rPr lang="en-GB" dirty="0"/>
              <a:t>For children to develop knowledge in relation to primary mathematics in order for them to make progress by </a:t>
            </a:r>
            <a:r>
              <a:rPr lang="en-GB" b="1" dirty="0"/>
              <a:t>knowing more, remembering more, to be able to do more</a:t>
            </a:r>
          </a:p>
          <a:p>
            <a:r>
              <a:rPr lang="en-GB" dirty="0"/>
              <a:t>To develop </a:t>
            </a:r>
            <a:r>
              <a:rPr lang="en-GB" b="1" dirty="0"/>
              <a:t>inquisitive </a:t>
            </a:r>
            <a:r>
              <a:rPr lang="en-GB" dirty="0"/>
              <a:t>minds and instil children with a sense of awe and wonderment in relation to Mathematics</a:t>
            </a:r>
          </a:p>
          <a:p>
            <a:r>
              <a:rPr lang="en-GB" dirty="0"/>
              <a:t>For children to be </a:t>
            </a:r>
            <a:r>
              <a:rPr lang="en-GB" b="1" dirty="0"/>
              <a:t>ambitious</a:t>
            </a:r>
            <a:r>
              <a:rPr lang="en-GB" dirty="0"/>
              <a:t> and prepare them for the next step of their learning in Mathematics</a:t>
            </a:r>
          </a:p>
          <a:p>
            <a:r>
              <a:rPr lang="en-GB" dirty="0"/>
              <a:t>For children to be </a:t>
            </a:r>
            <a:r>
              <a:rPr lang="en-GB" b="1" dirty="0"/>
              <a:t>resilient</a:t>
            </a:r>
            <a:r>
              <a:rPr lang="en-GB" dirty="0"/>
              <a:t> in seeking improvement and overcoming challenges in Mathematics</a:t>
            </a:r>
          </a:p>
        </p:txBody>
      </p:sp>
    </p:spTree>
    <p:extLst>
      <p:ext uri="{BB962C8B-B14F-4D97-AF65-F5344CB8AC3E}">
        <p14:creationId xmlns:p14="http://schemas.microsoft.com/office/powerpoint/2010/main" val="3447729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2EF79-F46D-486A-9A7B-D0BC45251043}"/>
              </a:ext>
            </a:extLst>
          </p:cNvPr>
          <p:cNvSpPr>
            <a:spLocks noGrp="1"/>
          </p:cNvSpPr>
          <p:nvPr>
            <p:ph type="title"/>
          </p:nvPr>
        </p:nvSpPr>
        <p:spPr>
          <a:xfrm>
            <a:off x="643467" y="365125"/>
            <a:ext cx="10710333" cy="1325563"/>
          </a:xfrm>
        </p:spPr>
        <p:txBody>
          <a:bodyPr/>
          <a:lstStyle/>
          <a:p>
            <a:r>
              <a:rPr lang="en-GB" dirty="0"/>
              <a:t>Becoming Experts</a:t>
            </a:r>
          </a:p>
        </p:txBody>
      </p:sp>
      <p:sp>
        <p:nvSpPr>
          <p:cNvPr id="3" name="Content Placeholder 2">
            <a:extLst>
              <a:ext uri="{FF2B5EF4-FFF2-40B4-BE49-F238E27FC236}">
                <a16:creationId xmlns:a16="http://schemas.microsoft.com/office/drawing/2014/main" id="{4B55A766-2017-41C3-B002-7076677EA527}"/>
              </a:ext>
            </a:extLst>
          </p:cNvPr>
          <p:cNvSpPr>
            <a:spLocks noGrp="1"/>
          </p:cNvSpPr>
          <p:nvPr>
            <p:ph idx="1"/>
          </p:nvPr>
        </p:nvSpPr>
        <p:spPr>
          <a:xfrm>
            <a:off x="564445" y="1825625"/>
            <a:ext cx="11209866" cy="4351338"/>
          </a:xfrm>
        </p:spPr>
        <p:txBody>
          <a:bodyPr/>
          <a:lstStyle/>
          <a:p>
            <a:pPr marL="0" indent="0">
              <a:buNone/>
            </a:pPr>
            <a:r>
              <a:rPr lang="en-GB" dirty="0"/>
              <a:t>To move from being a novice towards becoming an expert, pupils need a </a:t>
            </a:r>
            <a:r>
              <a:rPr lang="en-GB" b="1" dirty="0"/>
              <a:t>grounding in solid facts</a:t>
            </a:r>
            <a:r>
              <a:rPr lang="en-GB" dirty="0"/>
              <a:t>.</a:t>
            </a:r>
          </a:p>
          <a:p>
            <a:pPr marL="0" indent="0">
              <a:buNone/>
            </a:pPr>
            <a:endParaRPr lang="en-GB" dirty="0"/>
          </a:p>
          <a:p>
            <a:pPr marL="0" indent="0">
              <a:buNone/>
            </a:pPr>
            <a:r>
              <a:rPr lang="en-GB" dirty="0"/>
              <a:t>At </a:t>
            </a:r>
            <a:r>
              <a:rPr lang="en-GB" dirty="0" err="1"/>
              <a:t>Morda</a:t>
            </a:r>
            <a:r>
              <a:rPr lang="en-GB" dirty="0"/>
              <a:t>, these facts are practised and practised to develop </a:t>
            </a:r>
            <a:r>
              <a:rPr lang="en-GB" b="1" dirty="0"/>
              <a:t>automaticity</a:t>
            </a:r>
            <a:r>
              <a:rPr lang="en-GB" dirty="0"/>
              <a:t> and </a:t>
            </a:r>
            <a:r>
              <a:rPr lang="en-GB" b="1" dirty="0"/>
              <a:t>fluency</a:t>
            </a:r>
            <a:r>
              <a:rPr lang="en-GB" dirty="0"/>
              <a:t>.</a:t>
            </a:r>
          </a:p>
        </p:txBody>
      </p:sp>
    </p:spTree>
    <p:extLst>
      <p:ext uri="{BB962C8B-B14F-4D97-AF65-F5344CB8AC3E}">
        <p14:creationId xmlns:p14="http://schemas.microsoft.com/office/powerpoint/2010/main" val="15189903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3BE84-A01C-4052-A8C4-00EFD45FBC32}"/>
              </a:ext>
            </a:extLst>
          </p:cNvPr>
          <p:cNvSpPr>
            <a:spLocks noGrp="1"/>
          </p:cNvSpPr>
          <p:nvPr>
            <p:ph type="title"/>
          </p:nvPr>
        </p:nvSpPr>
        <p:spPr/>
        <p:txBody>
          <a:bodyPr/>
          <a:lstStyle/>
          <a:p>
            <a:r>
              <a:rPr lang="en-GB" dirty="0"/>
              <a:t>Knowledge of methods</a:t>
            </a:r>
          </a:p>
        </p:txBody>
      </p:sp>
      <p:sp>
        <p:nvSpPr>
          <p:cNvPr id="3" name="Content Placeholder 2">
            <a:extLst>
              <a:ext uri="{FF2B5EF4-FFF2-40B4-BE49-F238E27FC236}">
                <a16:creationId xmlns:a16="http://schemas.microsoft.com/office/drawing/2014/main" id="{7D0D35F4-D73A-4A3C-B029-1EE1F0D299C4}"/>
              </a:ext>
            </a:extLst>
          </p:cNvPr>
          <p:cNvSpPr>
            <a:spLocks noGrp="1"/>
          </p:cNvSpPr>
          <p:nvPr>
            <p:ph idx="1"/>
          </p:nvPr>
        </p:nvSpPr>
        <p:spPr/>
        <p:txBody>
          <a:bodyPr/>
          <a:lstStyle/>
          <a:p>
            <a:pPr marL="0" indent="0">
              <a:buNone/>
            </a:pPr>
            <a:r>
              <a:rPr lang="en-GB" dirty="0"/>
              <a:t>Our curriculum is sequenced so that pupils learn the most efficient mathematical methods and procedures.</a:t>
            </a:r>
          </a:p>
          <a:p>
            <a:pPr marL="0" indent="0">
              <a:buNone/>
            </a:pPr>
            <a:endParaRPr lang="en-GB" dirty="0"/>
          </a:p>
          <a:p>
            <a:pPr marL="0" indent="0">
              <a:buNone/>
            </a:pPr>
            <a:r>
              <a:rPr lang="en-GB" dirty="0"/>
              <a:t>WE ACHIEVE THIS BY FOLLOWING THE SEQUENCE OF LEARNING PROVIDED BY THE SINGAPORE “MATHS NO PROBLEM” SCHEME- see planning on website </a:t>
            </a:r>
          </a:p>
        </p:txBody>
      </p:sp>
      <p:pic>
        <p:nvPicPr>
          <p:cNvPr id="5" name="Picture 4">
            <a:extLst>
              <a:ext uri="{FF2B5EF4-FFF2-40B4-BE49-F238E27FC236}">
                <a16:creationId xmlns:a16="http://schemas.microsoft.com/office/drawing/2014/main" id="{D8957A6C-CC67-4EFE-9D95-EC90A4264395}"/>
              </a:ext>
            </a:extLst>
          </p:cNvPr>
          <p:cNvPicPr>
            <a:picLocks noChangeAspect="1"/>
          </p:cNvPicPr>
          <p:nvPr/>
        </p:nvPicPr>
        <p:blipFill>
          <a:blip r:embed="rId3"/>
          <a:stretch>
            <a:fillRect/>
          </a:stretch>
        </p:blipFill>
        <p:spPr>
          <a:xfrm>
            <a:off x="6962775" y="4056433"/>
            <a:ext cx="2824162" cy="2044329"/>
          </a:xfrm>
          <a:prstGeom prst="rect">
            <a:avLst/>
          </a:prstGeom>
        </p:spPr>
      </p:pic>
    </p:spTree>
    <p:extLst>
      <p:ext uri="{BB962C8B-B14F-4D97-AF65-F5344CB8AC3E}">
        <p14:creationId xmlns:p14="http://schemas.microsoft.com/office/powerpoint/2010/main" val="3286678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93BCC1-E8DE-4CC1-964F-C5BC0880ED48}"/>
              </a:ext>
            </a:extLst>
          </p:cNvPr>
          <p:cNvSpPr>
            <a:spLocks noGrp="1"/>
          </p:cNvSpPr>
          <p:nvPr>
            <p:ph type="title"/>
          </p:nvPr>
        </p:nvSpPr>
        <p:spPr>
          <a:xfrm>
            <a:off x="640080" y="325369"/>
            <a:ext cx="4368602" cy="1956841"/>
          </a:xfrm>
        </p:spPr>
        <p:txBody>
          <a:bodyPr anchor="b">
            <a:normAutofit/>
          </a:bodyPr>
          <a:lstStyle/>
          <a:p>
            <a:r>
              <a:rPr lang="en-GB" sz="5400"/>
              <a:t>EYFS MATHS AT MORDA </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E2AADF3-8CF5-47F6-9D3C-4572D449EF37}"/>
              </a:ext>
            </a:extLst>
          </p:cNvPr>
          <p:cNvSpPr>
            <a:spLocks noGrp="1"/>
          </p:cNvSpPr>
          <p:nvPr>
            <p:ph idx="1"/>
          </p:nvPr>
        </p:nvSpPr>
        <p:spPr>
          <a:xfrm>
            <a:off x="640080" y="2872899"/>
            <a:ext cx="4243589" cy="3320668"/>
          </a:xfrm>
        </p:spPr>
        <p:txBody>
          <a:bodyPr>
            <a:normAutofit/>
          </a:bodyPr>
          <a:lstStyle/>
          <a:p>
            <a:pPr marL="0" indent="0">
              <a:buNone/>
            </a:pPr>
            <a:r>
              <a:rPr lang="en-GB" sz="1200"/>
              <a:t>At Morda we broadly follow the White Rose Maths.</a:t>
            </a:r>
          </a:p>
          <a:p>
            <a:pPr marL="0" indent="0">
              <a:buNone/>
            </a:pPr>
            <a:r>
              <a:rPr lang="en-GB" sz="1200"/>
              <a:t>From day one in school, children are exposed to incidental Maths. Children count the number of children in our class, record this information on tens frames and develop a love of numbers. </a:t>
            </a:r>
          </a:p>
          <a:p>
            <a:pPr marL="0" indent="0">
              <a:buNone/>
            </a:pPr>
            <a:r>
              <a:rPr lang="en-GB" sz="1200"/>
              <a:t>Each day, children have an adult led session of Maths and experience Maths in the continuous provision – both indoors and outdoors.</a:t>
            </a:r>
          </a:p>
          <a:p>
            <a:pPr marL="0" indent="0">
              <a:buNone/>
            </a:pPr>
            <a:r>
              <a:rPr lang="en-GB" sz="1200"/>
              <a:t>Children develop a deep understanding of numbers to 10 before moving on to larger numbers. They use part whole models, fives and tens frames and practical equipment to develop a secure understanding of the relationships between them and the patterns within those numbers. </a:t>
            </a:r>
          </a:p>
          <a:p>
            <a:pPr marL="0" indent="0">
              <a:buNone/>
            </a:pPr>
            <a:r>
              <a:rPr lang="en-GB" sz="1200"/>
              <a:t>Children experience larger numbers during our exercise brain breaks and count to 100 and in twos, fives and tens. They love knowing they can count to really high numbers!</a:t>
            </a:r>
          </a:p>
          <a:p>
            <a:pPr marL="0" indent="0">
              <a:buNone/>
            </a:pPr>
            <a:endParaRPr lang="en-GB" sz="1200"/>
          </a:p>
        </p:txBody>
      </p:sp>
      <p:pic>
        <p:nvPicPr>
          <p:cNvPr id="5" name="Picture 4">
            <a:extLst>
              <a:ext uri="{FF2B5EF4-FFF2-40B4-BE49-F238E27FC236}">
                <a16:creationId xmlns:a16="http://schemas.microsoft.com/office/drawing/2014/main" id="{BF8061F3-073B-47CC-AAF6-1DA8B804B73F}"/>
              </a:ext>
            </a:extLst>
          </p:cNvPr>
          <p:cNvPicPr>
            <a:picLocks noChangeAspect="1"/>
          </p:cNvPicPr>
          <p:nvPr/>
        </p:nvPicPr>
        <p:blipFill rotWithShape="1">
          <a:blip r:embed="rId2"/>
          <a:srcRect l="11691" r="12078"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1292835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15420-C056-4B36-9482-73D7DA099E35}"/>
              </a:ext>
            </a:extLst>
          </p:cNvPr>
          <p:cNvSpPr>
            <a:spLocks noGrp="1"/>
          </p:cNvSpPr>
          <p:nvPr>
            <p:ph type="title"/>
          </p:nvPr>
        </p:nvSpPr>
        <p:spPr/>
        <p:txBody>
          <a:bodyPr/>
          <a:lstStyle/>
          <a:p>
            <a:r>
              <a:rPr lang="en-GB" dirty="0"/>
              <a:t>Early Learning Goals</a:t>
            </a:r>
          </a:p>
        </p:txBody>
      </p:sp>
      <p:sp>
        <p:nvSpPr>
          <p:cNvPr id="3" name="Content Placeholder 2">
            <a:extLst>
              <a:ext uri="{FF2B5EF4-FFF2-40B4-BE49-F238E27FC236}">
                <a16:creationId xmlns:a16="http://schemas.microsoft.com/office/drawing/2014/main" id="{81472095-7185-441D-91AB-46D982843E99}"/>
              </a:ext>
            </a:extLst>
          </p:cNvPr>
          <p:cNvSpPr>
            <a:spLocks noGrp="1"/>
          </p:cNvSpPr>
          <p:nvPr>
            <p:ph idx="1"/>
          </p:nvPr>
        </p:nvSpPr>
        <p:spPr/>
        <p:txBody>
          <a:bodyPr>
            <a:normAutofit fontScale="47500" lnSpcReduction="20000"/>
          </a:bodyPr>
          <a:lstStyle/>
          <a:p>
            <a:pPr marL="0" indent="0">
              <a:buNone/>
            </a:pPr>
            <a:r>
              <a:rPr lang="en-GB" dirty="0"/>
              <a:t>At the end of the Reception year, children are assessed against the Early Learning Goals. Children are assessed as expected </a:t>
            </a:r>
            <a:r>
              <a:rPr lang="en-GB"/>
              <a:t>or emerging.</a:t>
            </a:r>
            <a:endParaRPr lang="en-GB" dirty="0"/>
          </a:p>
          <a:p>
            <a:pPr marL="0" indent="0">
              <a:buNone/>
            </a:pPr>
            <a:r>
              <a:rPr lang="en-GB"/>
              <a:t>This </a:t>
            </a:r>
            <a:r>
              <a:rPr lang="en-GB" dirty="0"/>
              <a:t>information is shared with parents and year 1 teachers so they understand the child’s stage of development and learning needs and help them to plan the year 1 curriculum to meet the needs of all children.</a:t>
            </a:r>
          </a:p>
          <a:p>
            <a:pPr marL="0" indent="0">
              <a:buNone/>
            </a:pPr>
            <a:endParaRPr lang="en-GB" dirty="0"/>
          </a:p>
          <a:p>
            <a:pPr marL="0" indent="0">
              <a:buNone/>
            </a:pPr>
            <a:r>
              <a:rPr lang="en-GB" dirty="0"/>
              <a:t>Mathematics </a:t>
            </a:r>
          </a:p>
          <a:p>
            <a:pPr marL="0" indent="0">
              <a:buNone/>
            </a:pPr>
            <a:r>
              <a:rPr lang="en-GB" dirty="0"/>
              <a:t>Number ELG </a:t>
            </a:r>
          </a:p>
          <a:p>
            <a:pPr marL="0" indent="0">
              <a:buNone/>
            </a:pPr>
            <a:r>
              <a:rPr lang="en-GB" dirty="0"/>
              <a:t>Children at the expected level of development will: </a:t>
            </a:r>
          </a:p>
          <a:p>
            <a:pPr marL="0" indent="0">
              <a:buNone/>
            </a:pPr>
            <a:r>
              <a:rPr lang="en-GB" dirty="0"/>
              <a:t>- Have a deep understanding of number to 10, including the composition of each number;  </a:t>
            </a:r>
          </a:p>
          <a:p>
            <a:pPr>
              <a:buFontTx/>
              <a:buChar char="-"/>
            </a:pPr>
            <a:r>
              <a:rPr lang="en-GB" dirty="0"/>
              <a:t>Subitise (recognise quantities without counting) up to 5; </a:t>
            </a:r>
          </a:p>
          <a:p>
            <a:pPr>
              <a:buFontTx/>
              <a:buChar char="-"/>
            </a:pPr>
            <a:r>
              <a:rPr lang="en-GB" dirty="0"/>
              <a:t>- Automatically recall (without reference to rhymes, counting or other aids) number bonds up to 5 (including subtraction facts) and some number bonds to 10, including double facts. </a:t>
            </a:r>
          </a:p>
          <a:p>
            <a:pPr marL="0" indent="0">
              <a:buNone/>
            </a:pPr>
            <a:r>
              <a:rPr lang="en-GB" dirty="0"/>
              <a:t>Numerical Patterns ELG </a:t>
            </a:r>
          </a:p>
          <a:p>
            <a:pPr marL="0" indent="0">
              <a:buNone/>
            </a:pPr>
            <a:r>
              <a:rPr lang="en-GB" dirty="0"/>
              <a:t>Children at the expected level of development will: </a:t>
            </a:r>
          </a:p>
          <a:p>
            <a:pPr>
              <a:buFontTx/>
              <a:buChar char="-"/>
            </a:pPr>
            <a:r>
              <a:rPr lang="en-GB" dirty="0"/>
              <a:t>Verbally count beyond 20, recognising the pattern of the counting system; </a:t>
            </a:r>
          </a:p>
          <a:p>
            <a:pPr>
              <a:buFontTx/>
              <a:buChar char="-"/>
            </a:pPr>
            <a:r>
              <a:rPr lang="en-GB" dirty="0"/>
              <a:t>- Compare quantities up to 10 in different contexts, recognising when one quantity is greater than, less than or the same as the other quantity; </a:t>
            </a:r>
          </a:p>
          <a:p>
            <a:pPr>
              <a:buFontTx/>
              <a:buChar char="-"/>
            </a:pPr>
            <a:r>
              <a:rPr lang="en-GB" dirty="0"/>
              <a:t>- Explore and represent patterns within numbers up to 10, including evens and odds, double facts and how quantities can be distributed equally.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760611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design of the Mathematics curriculum </a:t>
            </a:r>
          </a:p>
        </p:txBody>
      </p:sp>
      <p:sp>
        <p:nvSpPr>
          <p:cNvPr id="3" name="Content Placeholder 2"/>
          <p:cNvSpPr>
            <a:spLocks noGrp="1"/>
          </p:cNvSpPr>
          <p:nvPr>
            <p:ph idx="1"/>
          </p:nvPr>
        </p:nvSpPr>
        <p:spPr>
          <a:xfrm>
            <a:off x="838200" y="1995931"/>
            <a:ext cx="10515600" cy="4351338"/>
          </a:xfrm>
        </p:spPr>
        <p:txBody>
          <a:bodyPr>
            <a:normAutofit/>
          </a:bodyPr>
          <a:lstStyle/>
          <a:p>
            <a:pPr marL="0" indent="0">
              <a:buNone/>
            </a:pPr>
            <a:r>
              <a:rPr lang="en-GB" dirty="0"/>
              <a:t>The </a:t>
            </a:r>
            <a:r>
              <a:rPr lang="en-GB" b="1" dirty="0"/>
              <a:t>Singapore ‘Maths No Problem’ Scheme</a:t>
            </a:r>
            <a:r>
              <a:rPr lang="en-GB" dirty="0"/>
              <a:t> of Work for mathematics supports teachers in teaching for </a:t>
            </a:r>
            <a:r>
              <a:rPr lang="en-GB" b="1" dirty="0"/>
              <a:t>mastery where necessary within a mixed-year group </a:t>
            </a:r>
            <a:r>
              <a:rPr lang="en-GB" dirty="0"/>
              <a:t>context and </a:t>
            </a:r>
            <a:r>
              <a:rPr lang="en-GB" b="1" dirty="0"/>
              <a:t>ensures complete coverage of the 2014 Primary National Curriculum for Mathematics.</a:t>
            </a:r>
          </a:p>
          <a:p>
            <a:pPr marL="0" indent="0">
              <a:buNone/>
            </a:pPr>
            <a:r>
              <a:rPr lang="en-GB" b="1" dirty="0"/>
              <a:t>Work is supplemented with additional sources </a:t>
            </a:r>
            <a:r>
              <a:rPr lang="en-GB" dirty="0"/>
              <a:t>and teachers adapt and supplement this where/when necessary to fulfil the needs of particular cohorts, groups or individuals. </a:t>
            </a:r>
          </a:p>
          <a:p>
            <a:pPr marL="0" indent="0">
              <a:buNone/>
            </a:pPr>
            <a:r>
              <a:rPr lang="en-GB" dirty="0"/>
              <a:t>In particular, this is supplemented by </a:t>
            </a:r>
            <a:r>
              <a:rPr lang="en-GB" b="1" dirty="0"/>
              <a:t>NCETM</a:t>
            </a:r>
            <a:r>
              <a:rPr lang="en-GB" dirty="0"/>
              <a:t>,</a:t>
            </a:r>
            <a:r>
              <a:rPr lang="en-GB" b="1" dirty="0"/>
              <a:t> Maths Mastery resources </a:t>
            </a:r>
            <a:r>
              <a:rPr lang="en-GB" dirty="0"/>
              <a:t>and</a:t>
            </a:r>
            <a:r>
              <a:rPr lang="en-GB" b="1" dirty="0"/>
              <a:t> White Rose resources in KS1 and KS2 </a:t>
            </a:r>
            <a:r>
              <a:rPr lang="en-GB" dirty="0"/>
              <a:t>to ensure sufficient stretch and challenge within this subject.</a:t>
            </a:r>
          </a:p>
        </p:txBody>
      </p:sp>
    </p:spTree>
    <p:extLst>
      <p:ext uri="{BB962C8B-B14F-4D97-AF65-F5344CB8AC3E}">
        <p14:creationId xmlns:p14="http://schemas.microsoft.com/office/powerpoint/2010/main" val="4073936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070"/>
            <a:ext cx="10515600" cy="1325563"/>
          </a:xfrm>
        </p:spPr>
        <p:txBody>
          <a:bodyPr/>
          <a:lstStyle/>
          <a:p>
            <a:r>
              <a:rPr lang="en-GB" dirty="0"/>
              <a:t>The design of the Mathematics curriculum </a:t>
            </a:r>
          </a:p>
        </p:txBody>
      </p:sp>
      <p:sp>
        <p:nvSpPr>
          <p:cNvPr id="3" name="Content Placeholder 2"/>
          <p:cNvSpPr>
            <a:spLocks noGrp="1"/>
          </p:cNvSpPr>
          <p:nvPr>
            <p:ph idx="1"/>
          </p:nvPr>
        </p:nvSpPr>
        <p:spPr>
          <a:xfrm>
            <a:off x="191912" y="1244034"/>
            <a:ext cx="7157156" cy="5337389"/>
          </a:xfrm>
        </p:spPr>
        <p:txBody>
          <a:bodyPr>
            <a:noAutofit/>
          </a:bodyPr>
          <a:lstStyle/>
          <a:p>
            <a:r>
              <a:rPr lang="en-GB" sz="2500" dirty="0"/>
              <a:t>For some cohorts we have needed to use mixed age planning . With guidance from a Shropshire Maths Advisor, </a:t>
            </a:r>
            <a:r>
              <a:rPr lang="en-GB" sz="2500" b="1" dirty="0"/>
              <a:t>carefully planned Medium-Term overviews have been created for each mixed-age class, aligning year group objectives, ensuring that all areas of mathematics are taught </a:t>
            </a:r>
            <a:r>
              <a:rPr lang="en-GB" sz="2500" dirty="0"/>
              <a:t>and </a:t>
            </a:r>
            <a:r>
              <a:rPr lang="en-GB" sz="2500" b="1" dirty="0"/>
              <a:t>allowing pupils to build upon basic concepts to more complex ones. </a:t>
            </a:r>
            <a:endParaRPr lang="en-US" sz="2500" b="1" dirty="0"/>
          </a:p>
          <a:p>
            <a:r>
              <a:rPr lang="en-US" sz="2500" b="1" dirty="0" err="1"/>
              <a:t>Maths</a:t>
            </a:r>
            <a:r>
              <a:rPr lang="en-US" sz="2500" b="1" dirty="0"/>
              <a:t> No Problem provides a clear structure </a:t>
            </a:r>
            <a:r>
              <a:rPr lang="en-US" sz="2500" dirty="0"/>
              <a:t>for the delivery of mathematics from Year 1 to Year 6, </a:t>
            </a:r>
            <a:r>
              <a:rPr lang="en-US" sz="2500" b="1" dirty="0"/>
              <a:t>allowing pupils to build upon prior knowledge by revisiting key mathematical concepts throughout the year.  Early Years practitioners align the Early Years Mathematics Curriculum to the Year 1 </a:t>
            </a:r>
            <a:r>
              <a:rPr lang="en-US" sz="2500" b="1" dirty="0" err="1"/>
              <a:t>Maths</a:t>
            </a:r>
            <a:r>
              <a:rPr lang="en-US" sz="2500" b="1" dirty="0"/>
              <a:t> No Problem plans.</a:t>
            </a:r>
            <a:endParaRPr lang="en-GB" sz="2500" b="1" dirty="0"/>
          </a:p>
        </p:txBody>
      </p:sp>
      <p:pic>
        <p:nvPicPr>
          <p:cNvPr id="6" name="Picture 5">
            <a:extLst>
              <a:ext uri="{FF2B5EF4-FFF2-40B4-BE49-F238E27FC236}">
                <a16:creationId xmlns:a16="http://schemas.microsoft.com/office/drawing/2014/main" id="{8E63663F-8DD8-4674-A63B-7C56B910A542}"/>
              </a:ext>
            </a:extLst>
          </p:cNvPr>
          <p:cNvPicPr>
            <a:picLocks noChangeAspect="1"/>
          </p:cNvPicPr>
          <p:nvPr/>
        </p:nvPicPr>
        <p:blipFill>
          <a:blip r:embed="rId2"/>
          <a:stretch>
            <a:fillRect/>
          </a:stretch>
        </p:blipFill>
        <p:spPr>
          <a:xfrm rot="731439">
            <a:off x="7743820" y="1744612"/>
            <a:ext cx="3909628" cy="2481033"/>
          </a:xfrm>
          <a:prstGeom prst="rect">
            <a:avLst/>
          </a:prstGeom>
        </p:spPr>
      </p:pic>
    </p:spTree>
    <p:extLst>
      <p:ext uri="{BB962C8B-B14F-4D97-AF65-F5344CB8AC3E}">
        <p14:creationId xmlns:p14="http://schemas.microsoft.com/office/powerpoint/2010/main" val="549882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Medium term planning in mathematics</a:t>
            </a:r>
          </a:p>
        </p:txBody>
      </p:sp>
      <p:sp>
        <p:nvSpPr>
          <p:cNvPr id="3" name="Content Placeholder 2"/>
          <p:cNvSpPr>
            <a:spLocks noGrp="1"/>
          </p:cNvSpPr>
          <p:nvPr>
            <p:ph idx="1"/>
          </p:nvPr>
        </p:nvSpPr>
        <p:spPr/>
        <p:txBody>
          <a:bodyPr>
            <a:normAutofit/>
          </a:bodyPr>
          <a:lstStyle/>
          <a:p>
            <a:r>
              <a:rPr lang="en-US" dirty="0"/>
              <a:t>Each week contains </a:t>
            </a:r>
            <a:r>
              <a:rPr lang="en-US" b="1" dirty="0"/>
              <a:t>5 mathematics lessons.</a:t>
            </a:r>
            <a:endParaRPr lang="en-GB" dirty="0"/>
          </a:p>
          <a:p>
            <a:r>
              <a:rPr lang="en-GB" b="1" dirty="0"/>
              <a:t>Units are carefully structured to ensure continuity and progression</a:t>
            </a:r>
            <a:r>
              <a:rPr lang="en-GB" dirty="0"/>
              <a:t>, and that the amount of time dedicated to the different topics in the mathematics curriculum is </a:t>
            </a:r>
            <a:r>
              <a:rPr lang="en-GB" b="1" dirty="0"/>
              <a:t>sufficient and balanced</a:t>
            </a:r>
            <a:r>
              <a:rPr lang="en-GB" dirty="0"/>
              <a:t>. </a:t>
            </a:r>
          </a:p>
          <a:p>
            <a:r>
              <a:rPr lang="en-GB" b="1" dirty="0"/>
              <a:t>Maths No Problem gives greater emphasis to certain mathematics topics</a:t>
            </a:r>
            <a:r>
              <a:rPr lang="en-GB" dirty="0"/>
              <a:t>, to ensure National Curriculum coverage, for example - number and place value, addition and subtraction, multiplication and division and, as and when appropriate, fractions, decimals, percentages, ratio and proportion.</a:t>
            </a:r>
          </a:p>
        </p:txBody>
      </p:sp>
    </p:spTree>
    <p:extLst>
      <p:ext uri="{BB962C8B-B14F-4D97-AF65-F5344CB8AC3E}">
        <p14:creationId xmlns:p14="http://schemas.microsoft.com/office/powerpoint/2010/main" val="23450654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Resources</a:t>
            </a:r>
            <a:endParaRPr lang="en-GB" dirty="0"/>
          </a:p>
        </p:txBody>
      </p:sp>
      <p:sp>
        <p:nvSpPr>
          <p:cNvPr id="4" name="Content Placeholder 2"/>
          <p:cNvSpPr>
            <a:spLocks noGrp="1"/>
          </p:cNvSpPr>
          <p:nvPr>
            <p:ph idx="1"/>
          </p:nvPr>
        </p:nvSpPr>
        <p:spPr>
          <a:xfrm>
            <a:off x="838200" y="1825625"/>
            <a:ext cx="10515600" cy="4351338"/>
          </a:xfrm>
        </p:spPr>
        <p:txBody>
          <a:bodyPr/>
          <a:lstStyle/>
          <a:p>
            <a:pPr marL="0" indent="0">
              <a:buNone/>
            </a:pPr>
            <a:r>
              <a:rPr lang="en-GB" b="1" dirty="0"/>
              <a:t>Maths No Problem is well resourced </a:t>
            </a:r>
            <a:r>
              <a:rPr lang="en-GB" dirty="0"/>
              <a:t>using high quality planning, activity books, pupil textbooks and </a:t>
            </a:r>
            <a:r>
              <a:rPr lang="en-GB" dirty="0" err="1"/>
              <a:t>Powerpoints</a:t>
            </a:r>
            <a:r>
              <a:rPr lang="en-GB" dirty="0"/>
              <a:t>. </a:t>
            </a:r>
          </a:p>
          <a:p>
            <a:pPr marL="0" indent="0">
              <a:buNone/>
            </a:pPr>
            <a:endParaRPr lang="en-GB" dirty="0"/>
          </a:p>
        </p:txBody>
      </p:sp>
      <p:pic>
        <p:nvPicPr>
          <p:cNvPr id="8" name="Picture 7" descr="Diagram&#10;&#10;Description automatically generated">
            <a:extLst>
              <a:ext uri="{FF2B5EF4-FFF2-40B4-BE49-F238E27FC236}">
                <a16:creationId xmlns:a16="http://schemas.microsoft.com/office/drawing/2014/main" id="{1B8DB4E4-457E-4411-A99C-A1DBF41D50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01481" y="3060137"/>
            <a:ext cx="2543019" cy="3202946"/>
          </a:xfrm>
          <a:prstGeom prst="rect">
            <a:avLst/>
          </a:prstGeom>
        </p:spPr>
      </p:pic>
      <p:pic>
        <p:nvPicPr>
          <p:cNvPr id="12" name="Picture 11" descr="Diagram&#10;&#10;Description automatically generated">
            <a:extLst>
              <a:ext uri="{FF2B5EF4-FFF2-40B4-BE49-F238E27FC236}">
                <a16:creationId xmlns:a16="http://schemas.microsoft.com/office/drawing/2014/main" id="{DC4AB4F7-A8C9-4EAF-8D8C-4E7832FC57D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03510" y="3059524"/>
            <a:ext cx="2409300" cy="3252376"/>
          </a:xfrm>
          <a:prstGeom prst="rect">
            <a:avLst/>
          </a:prstGeom>
        </p:spPr>
      </p:pic>
      <p:pic>
        <p:nvPicPr>
          <p:cNvPr id="13" name="Picture 12">
            <a:extLst>
              <a:ext uri="{FF2B5EF4-FFF2-40B4-BE49-F238E27FC236}">
                <a16:creationId xmlns:a16="http://schemas.microsoft.com/office/drawing/2014/main" id="{AE563EF4-39EA-40D3-B206-6FC1F7351AD4}"/>
              </a:ext>
            </a:extLst>
          </p:cNvPr>
          <p:cNvPicPr>
            <a:picLocks noChangeAspect="1"/>
          </p:cNvPicPr>
          <p:nvPr/>
        </p:nvPicPr>
        <p:blipFill>
          <a:blip r:embed="rId4"/>
          <a:stretch>
            <a:fillRect/>
          </a:stretch>
        </p:blipFill>
        <p:spPr>
          <a:xfrm>
            <a:off x="412022" y="3034809"/>
            <a:ext cx="2443382" cy="3252376"/>
          </a:xfrm>
          <a:prstGeom prst="rect">
            <a:avLst/>
          </a:prstGeom>
        </p:spPr>
      </p:pic>
      <p:pic>
        <p:nvPicPr>
          <p:cNvPr id="14" name="Picture 13">
            <a:extLst>
              <a:ext uri="{FF2B5EF4-FFF2-40B4-BE49-F238E27FC236}">
                <a16:creationId xmlns:a16="http://schemas.microsoft.com/office/drawing/2014/main" id="{AB7D47FD-6946-4391-96E1-5392453A42B8}"/>
              </a:ext>
            </a:extLst>
          </p:cNvPr>
          <p:cNvPicPr>
            <a:picLocks noChangeAspect="1"/>
          </p:cNvPicPr>
          <p:nvPr/>
        </p:nvPicPr>
        <p:blipFill>
          <a:blip r:embed="rId5"/>
          <a:stretch>
            <a:fillRect/>
          </a:stretch>
        </p:blipFill>
        <p:spPr>
          <a:xfrm>
            <a:off x="3314414" y="3084239"/>
            <a:ext cx="2628057" cy="3202946"/>
          </a:xfrm>
          <a:prstGeom prst="rect">
            <a:avLst/>
          </a:prstGeom>
        </p:spPr>
      </p:pic>
    </p:spTree>
    <p:extLst>
      <p:ext uri="{BB962C8B-B14F-4D97-AF65-F5344CB8AC3E}">
        <p14:creationId xmlns:p14="http://schemas.microsoft.com/office/powerpoint/2010/main" val="1017927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4182"/>
            <a:ext cx="10515600" cy="1325563"/>
          </a:xfrm>
        </p:spPr>
        <p:txBody>
          <a:bodyPr/>
          <a:lstStyle/>
          <a:p>
            <a:r>
              <a:rPr lang="en-US" dirty="0"/>
              <a:t>Other Resources </a:t>
            </a:r>
            <a:endParaRPr lang="en-GB" dirty="0"/>
          </a:p>
        </p:txBody>
      </p:sp>
      <p:sp>
        <p:nvSpPr>
          <p:cNvPr id="3" name="Content Placeholder 2"/>
          <p:cNvSpPr>
            <a:spLocks noGrp="1"/>
          </p:cNvSpPr>
          <p:nvPr>
            <p:ph idx="1"/>
          </p:nvPr>
        </p:nvSpPr>
        <p:spPr>
          <a:xfrm>
            <a:off x="838200" y="1137636"/>
            <a:ext cx="10515600" cy="3173099"/>
          </a:xfrm>
        </p:spPr>
        <p:txBody>
          <a:bodyPr>
            <a:normAutofit fontScale="85000" lnSpcReduction="20000"/>
          </a:bodyPr>
          <a:lstStyle/>
          <a:p>
            <a:pPr marL="0" indent="0">
              <a:buNone/>
            </a:pPr>
            <a:r>
              <a:rPr lang="en-GB" b="1" dirty="0"/>
              <a:t>NCETM, White Rose </a:t>
            </a:r>
            <a:r>
              <a:rPr lang="en-GB" dirty="0"/>
              <a:t>and </a:t>
            </a:r>
            <a:r>
              <a:rPr lang="en-GB" b="1" dirty="0" err="1"/>
              <a:t>SHAWMaths</a:t>
            </a:r>
            <a:r>
              <a:rPr lang="en-GB" b="1" dirty="0"/>
              <a:t> HUB resources </a:t>
            </a:r>
            <a:r>
              <a:rPr lang="en-GB" dirty="0"/>
              <a:t>are used to </a:t>
            </a:r>
            <a:r>
              <a:rPr lang="en-GB" b="1" dirty="0"/>
              <a:t>enable teachers to challenge more able pupils</a:t>
            </a:r>
            <a:r>
              <a:rPr lang="en-GB" dirty="0"/>
              <a:t> by deepening their mathematical understanding and/or to support and further develop the understanding of those children who struggle and require more practise to embed mathematical concepts and skills.</a:t>
            </a:r>
          </a:p>
          <a:p>
            <a:pPr marL="0" indent="0">
              <a:buNone/>
            </a:pPr>
            <a:r>
              <a:rPr lang="en-US" dirty="0"/>
              <a:t>The </a:t>
            </a:r>
            <a:r>
              <a:rPr lang="en-US" dirty="0" err="1"/>
              <a:t>maths</a:t>
            </a:r>
            <a:r>
              <a:rPr lang="en-US" dirty="0"/>
              <a:t> lead has designed a termly Reasoning Plan for all year groups – so </a:t>
            </a:r>
            <a:r>
              <a:rPr lang="en-US" b="1" dirty="0"/>
              <a:t>a type of reasoning question is incorporated into  daily lessons and practiced throughout the week </a:t>
            </a:r>
            <a:r>
              <a:rPr lang="en-US" dirty="0"/>
              <a:t>so pupils </a:t>
            </a:r>
            <a:r>
              <a:rPr lang="en-US" dirty="0" err="1"/>
              <a:t>recognise</a:t>
            </a:r>
            <a:r>
              <a:rPr lang="en-US" dirty="0"/>
              <a:t> become confident with answering that type of question.  </a:t>
            </a:r>
            <a:endParaRPr lang="en-US" b="1" dirty="0"/>
          </a:p>
          <a:p>
            <a:pPr marL="0" indent="0">
              <a:buNone/>
            </a:pPr>
            <a:r>
              <a:rPr lang="en-US" dirty="0"/>
              <a:t>The teaching staff have </a:t>
            </a:r>
            <a:r>
              <a:rPr lang="en-US" b="1" dirty="0"/>
              <a:t>access to a bank of Reasoning resources </a:t>
            </a:r>
            <a:r>
              <a:rPr lang="en-US" dirty="0"/>
              <a:t>for each year group </a:t>
            </a:r>
            <a:r>
              <a:rPr lang="en-US" b="1" dirty="0"/>
              <a:t>on the school server,</a:t>
            </a:r>
            <a:r>
              <a:rPr lang="en-US" dirty="0"/>
              <a:t> which includes I See Reasoning, Convince Me cards, White Rose and NCETM.</a:t>
            </a:r>
            <a:endParaRPr lang="en-GB" b="1" dirty="0"/>
          </a:p>
          <a:p>
            <a:pPr marL="0" indent="0">
              <a:buNone/>
            </a:pPr>
            <a:endParaRPr lang="en-GB" dirty="0"/>
          </a:p>
        </p:txBody>
      </p:sp>
      <p:pic>
        <p:nvPicPr>
          <p:cNvPr id="4" name="Picture 3"/>
          <p:cNvPicPr>
            <a:picLocks noChangeAspect="1"/>
          </p:cNvPicPr>
          <p:nvPr/>
        </p:nvPicPr>
        <p:blipFill>
          <a:blip r:embed="rId2"/>
          <a:stretch>
            <a:fillRect/>
          </a:stretch>
        </p:blipFill>
        <p:spPr>
          <a:xfrm>
            <a:off x="8338862" y="4562449"/>
            <a:ext cx="3151414" cy="1749035"/>
          </a:xfrm>
          <a:prstGeom prst="rect">
            <a:avLst/>
          </a:prstGeom>
        </p:spPr>
      </p:pic>
      <p:pic>
        <p:nvPicPr>
          <p:cNvPr id="8" name="Picture 7">
            <a:extLst>
              <a:ext uri="{FF2B5EF4-FFF2-40B4-BE49-F238E27FC236}">
                <a16:creationId xmlns:a16="http://schemas.microsoft.com/office/drawing/2014/main" id="{A561343B-7053-467A-9715-D0EBB990086A}"/>
              </a:ext>
            </a:extLst>
          </p:cNvPr>
          <p:cNvPicPr>
            <a:picLocks noChangeAspect="1"/>
          </p:cNvPicPr>
          <p:nvPr/>
        </p:nvPicPr>
        <p:blipFill>
          <a:blip r:embed="rId3"/>
          <a:stretch>
            <a:fillRect/>
          </a:stretch>
        </p:blipFill>
        <p:spPr>
          <a:xfrm>
            <a:off x="701724" y="4562449"/>
            <a:ext cx="2889956" cy="2072595"/>
          </a:xfrm>
          <a:prstGeom prst="rect">
            <a:avLst/>
          </a:prstGeom>
        </p:spPr>
      </p:pic>
      <p:pic>
        <p:nvPicPr>
          <p:cNvPr id="9" name="Picture 8">
            <a:extLst>
              <a:ext uri="{FF2B5EF4-FFF2-40B4-BE49-F238E27FC236}">
                <a16:creationId xmlns:a16="http://schemas.microsoft.com/office/drawing/2014/main" id="{C6BACC8D-40BC-4E17-9EC2-3E8316A9F1F4}"/>
              </a:ext>
            </a:extLst>
          </p:cNvPr>
          <p:cNvPicPr>
            <a:picLocks noChangeAspect="1"/>
          </p:cNvPicPr>
          <p:nvPr/>
        </p:nvPicPr>
        <p:blipFill>
          <a:blip r:embed="rId4"/>
          <a:stretch>
            <a:fillRect/>
          </a:stretch>
        </p:blipFill>
        <p:spPr>
          <a:xfrm>
            <a:off x="5231151" y="4310734"/>
            <a:ext cx="1895108" cy="2485641"/>
          </a:xfrm>
          <a:prstGeom prst="rect">
            <a:avLst/>
          </a:prstGeom>
        </p:spPr>
      </p:pic>
    </p:spTree>
    <p:extLst>
      <p:ext uri="{BB962C8B-B14F-4D97-AF65-F5344CB8AC3E}">
        <p14:creationId xmlns:p14="http://schemas.microsoft.com/office/powerpoint/2010/main" val="24610665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 – Times Tables</a:t>
            </a:r>
          </a:p>
        </p:txBody>
      </p:sp>
      <p:sp>
        <p:nvSpPr>
          <p:cNvPr id="3" name="Content Placeholder 2"/>
          <p:cNvSpPr>
            <a:spLocks noGrp="1"/>
          </p:cNvSpPr>
          <p:nvPr>
            <p:ph idx="1"/>
          </p:nvPr>
        </p:nvSpPr>
        <p:spPr>
          <a:xfrm>
            <a:off x="838201" y="1625323"/>
            <a:ext cx="10625918" cy="4351338"/>
          </a:xfrm>
        </p:spPr>
        <p:txBody>
          <a:bodyPr/>
          <a:lstStyle/>
          <a:p>
            <a:pPr marL="0" indent="0">
              <a:buNone/>
            </a:pPr>
            <a:r>
              <a:rPr lang="en-US" dirty="0"/>
              <a:t>A range of resources are used to improve children’s ability to recall times tables facts:</a:t>
            </a:r>
          </a:p>
          <a:p>
            <a:r>
              <a:rPr lang="en-US" dirty="0"/>
              <a:t>Times Tables </a:t>
            </a:r>
            <a:r>
              <a:rPr lang="en-US" dirty="0" err="1"/>
              <a:t>Rockstars</a:t>
            </a:r>
            <a:endParaRPr lang="en-US" dirty="0"/>
          </a:p>
          <a:p>
            <a:r>
              <a:rPr lang="en-US" dirty="0"/>
              <a:t>Interactive Games e.g. Hit the Button</a:t>
            </a:r>
          </a:p>
          <a:p>
            <a:r>
              <a:rPr lang="en-US" dirty="0"/>
              <a:t>Times Tables </a:t>
            </a:r>
            <a:r>
              <a:rPr lang="en-US" dirty="0" err="1"/>
              <a:t>Workheets</a:t>
            </a:r>
            <a:endParaRPr lang="en-GB" dirty="0"/>
          </a:p>
        </p:txBody>
      </p:sp>
      <p:pic>
        <p:nvPicPr>
          <p:cNvPr id="4" name="Picture 3"/>
          <p:cNvPicPr>
            <a:picLocks noChangeAspect="1"/>
          </p:cNvPicPr>
          <p:nvPr/>
        </p:nvPicPr>
        <p:blipFill>
          <a:blip r:embed="rId2"/>
          <a:stretch>
            <a:fillRect/>
          </a:stretch>
        </p:blipFill>
        <p:spPr>
          <a:xfrm>
            <a:off x="6895364" y="2438400"/>
            <a:ext cx="2203381" cy="1665346"/>
          </a:xfrm>
          <a:prstGeom prst="rect">
            <a:avLst/>
          </a:prstGeom>
        </p:spPr>
      </p:pic>
      <p:pic>
        <p:nvPicPr>
          <p:cNvPr id="8" name="Picture 7"/>
          <p:cNvPicPr>
            <a:picLocks noChangeAspect="1"/>
          </p:cNvPicPr>
          <p:nvPr/>
        </p:nvPicPr>
        <p:blipFill>
          <a:blip r:embed="rId3"/>
          <a:stretch>
            <a:fillRect/>
          </a:stretch>
        </p:blipFill>
        <p:spPr>
          <a:xfrm>
            <a:off x="3783912" y="4713690"/>
            <a:ext cx="2734404" cy="1779185"/>
          </a:xfrm>
          <a:prstGeom prst="rect">
            <a:avLst/>
          </a:prstGeom>
        </p:spPr>
      </p:pic>
      <p:pic>
        <p:nvPicPr>
          <p:cNvPr id="5" name="Picture 4">
            <a:extLst>
              <a:ext uri="{FF2B5EF4-FFF2-40B4-BE49-F238E27FC236}">
                <a16:creationId xmlns:a16="http://schemas.microsoft.com/office/drawing/2014/main" id="{08DFAD4E-B1D4-4E4E-BFF8-1EAE3E88E6DD}"/>
              </a:ext>
            </a:extLst>
          </p:cNvPr>
          <p:cNvPicPr>
            <a:picLocks noChangeAspect="1"/>
          </p:cNvPicPr>
          <p:nvPr/>
        </p:nvPicPr>
        <p:blipFill>
          <a:blip r:embed="rId4"/>
          <a:stretch>
            <a:fillRect/>
          </a:stretch>
        </p:blipFill>
        <p:spPr>
          <a:xfrm rot="1084871">
            <a:off x="9275428" y="3517314"/>
            <a:ext cx="2238088" cy="2932146"/>
          </a:xfrm>
          <a:prstGeom prst="rect">
            <a:avLst/>
          </a:prstGeom>
        </p:spPr>
      </p:pic>
    </p:spTree>
    <p:extLst>
      <p:ext uri="{BB962C8B-B14F-4D97-AF65-F5344CB8AC3E}">
        <p14:creationId xmlns:p14="http://schemas.microsoft.com/office/powerpoint/2010/main" val="30900409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DADF8-334D-41F0-B1B4-0B8A00DBD4AE}"/>
              </a:ext>
            </a:extLst>
          </p:cNvPr>
          <p:cNvSpPr>
            <a:spLocks noGrp="1"/>
          </p:cNvSpPr>
          <p:nvPr>
            <p:ph type="title"/>
          </p:nvPr>
        </p:nvSpPr>
        <p:spPr>
          <a:xfrm>
            <a:off x="191911" y="174978"/>
            <a:ext cx="10515600" cy="1325563"/>
          </a:xfrm>
        </p:spPr>
        <p:txBody>
          <a:bodyPr/>
          <a:lstStyle/>
          <a:p>
            <a:r>
              <a:rPr lang="en-GB" dirty="0"/>
              <a:t>DAILY NUMBER FACTS </a:t>
            </a:r>
          </a:p>
        </p:txBody>
      </p:sp>
      <p:sp>
        <p:nvSpPr>
          <p:cNvPr id="3" name="Content Placeholder 2">
            <a:extLst>
              <a:ext uri="{FF2B5EF4-FFF2-40B4-BE49-F238E27FC236}">
                <a16:creationId xmlns:a16="http://schemas.microsoft.com/office/drawing/2014/main" id="{5DD9490F-08EF-4227-923A-297E8D26F3B3}"/>
              </a:ext>
            </a:extLst>
          </p:cNvPr>
          <p:cNvSpPr>
            <a:spLocks noGrp="1"/>
          </p:cNvSpPr>
          <p:nvPr>
            <p:ph idx="1"/>
          </p:nvPr>
        </p:nvSpPr>
        <p:spPr>
          <a:xfrm>
            <a:off x="191911" y="1689806"/>
            <a:ext cx="11887200" cy="4993216"/>
          </a:xfrm>
        </p:spPr>
        <p:txBody>
          <a:bodyPr>
            <a:normAutofit/>
          </a:bodyPr>
          <a:lstStyle/>
          <a:p>
            <a:r>
              <a:rPr lang="en-GB" dirty="0"/>
              <a:t>Daily lesson include a starter which involves chanting and recalling key number facts / times tables – repeated over the week </a:t>
            </a:r>
          </a:p>
          <a:p>
            <a:r>
              <a:rPr lang="en-GB" dirty="0"/>
              <a:t>Teachers then focus on the trickier facts that children typically find hard to learn  </a:t>
            </a:r>
          </a:p>
          <a:p>
            <a:r>
              <a:rPr lang="en-GB" dirty="0"/>
              <a:t>We use rhymes and actions to help children learn the trickier facts </a:t>
            </a:r>
          </a:p>
          <a:p>
            <a:r>
              <a:rPr lang="en-GB" dirty="0"/>
              <a:t>We practise recalling number facts, orally and on “Show me” white boards </a:t>
            </a:r>
          </a:p>
          <a:p>
            <a:r>
              <a:rPr lang="en-GB" dirty="0"/>
              <a:t>We then progress onto learning and practising the inverse</a:t>
            </a:r>
          </a:p>
          <a:p>
            <a:r>
              <a:rPr lang="en-GB" dirty="0"/>
              <a:t>Extension –  children progress to writing the calculation for a given answer </a:t>
            </a:r>
          </a:p>
        </p:txBody>
      </p:sp>
    </p:spTree>
    <p:extLst>
      <p:ext uri="{BB962C8B-B14F-4D97-AF65-F5344CB8AC3E}">
        <p14:creationId xmlns:p14="http://schemas.microsoft.com/office/powerpoint/2010/main" val="1740958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B9934-2020-488B-A6B1-5C0F3B092C24}"/>
              </a:ext>
            </a:extLst>
          </p:cNvPr>
          <p:cNvSpPr>
            <a:spLocks noGrp="1"/>
          </p:cNvSpPr>
          <p:nvPr>
            <p:ph type="title"/>
          </p:nvPr>
        </p:nvSpPr>
        <p:spPr/>
        <p:txBody>
          <a:bodyPr/>
          <a:lstStyle/>
          <a:p>
            <a:r>
              <a:rPr lang="en-GB" dirty="0"/>
              <a:t>MORDA LESSONS INCLUDE:-</a:t>
            </a:r>
          </a:p>
        </p:txBody>
      </p:sp>
      <p:sp>
        <p:nvSpPr>
          <p:cNvPr id="3" name="Content Placeholder 2">
            <a:extLst>
              <a:ext uri="{FF2B5EF4-FFF2-40B4-BE49-F238E27FC236}">
                <a16:creationId xmlns:a16="http://schemas.microsoft.com/office/drawing/2014/main" id="{53B014C7-150F-4113-B3EF-95BED145A8D8}"/>
              </a:ext>
            </a:extLst>
          </p:cNvPr>
          <p:cNvSpPr>
            <a:spLocks noGrp="1"/>
          </p:cNvSpPr>
          <p:nvPr>
            <p:ph idx="1"/>
          </p:nvPr>
        </p:nvSpPr>
        <p:spPr>
          <a:xfrm>
            <a:off x="530087" y="1847850"/>
            <a:ext cx="11290851" cy="4351338"/>
          </a:xfrm>
        </p:spPr>
        <p:txBody>
          <a:bodyPr>
            <a:normAutofit/>
          </a:bodyPr>
          <a:lstStyle/>
          <a:p>
            <a:pPr marL="0" indent="0">
              <a:buNone/>
            </a:pPr>
            <a:r>
              <a:rPr lang="en-GB" dirty="0"/>
              <a:t>1) Daily Number Facts practice</a:t>
            </a:r>
          </a:p>
          <a:p>
            <a:pPr marL="0" indent="0">
              <a:buNone/>
            </a:pPr>
            <a:r>
              <a:rPr lang="en-GB" dirty="0"/>
              <a:t>2) POWERPOINT PRESENTATION (Maths No Problem) </a:t>
            </a:r>
          </a:p>
          <a:p>
            <a:pPr marL="0" indent="0">
              <a:buNone/>
            </a:pPr>
            <a:r>
              <a:rPr lang="en-GB" dirty="0"/>
              <a:t>3) Whiteboard AFL assessment opportunities using </a:t>
            </a:r>
            <a:r>
              <a:rPr lang="en-GB" dirty="0" err="1"/>
              <a:t>Walkthru</a:t>
            </a:r>
            <a:r>
              <a:rPr lang="en-GB" dirty="0"/>
              <a:t> techniques </a:t>
            </a:r>
          </a:p>
          <a:p>
            <a:pPr marL="0" indent="0">
              <a:buNone/>
            </a:pPr>
            <a:r>
              <a:rPr lang="en-GB" dirty="0"/>
              <a:t>4) Practise in books  </a:t>
            </a:r>
          </a:p>
          <a:p>
            <a:pPr marL="0" indent="0">
              <a:buNone/>
            </a:pPr>
            <a:r>
              <a:rPr lang="en-GB" dirty="0"/>
              <a:t>5) Challenges are provided to enable children to work at a level appropriate for them, ensuring opportunities for rapid graspers to deepen their knowledge</a:t>
            </a:r>
          </a:p>
          <a:p>
            <a:pPr marL="0" indent="0">
              <a:buNone/>
            </a:pPr>
            <a:r>
              <a:rPr lang="en-GB" dirty="0"/>
              <a:t>5) Reasoning problem – question type repeated through the week, but on one day, last week’s reasoning problem is revisited</a:t>
            </a:r>
          </a:p>
          <a:p>
            <a:endParaRPr lang="en-GB" dirty="0"/>
          </a:p>
        </p:txBody>
      </p:sp>
    </p:spTree>
    <p:extLst>
      <p:ext uri="{BB962C8B-B14F-4D97-AF65-F5344CB8AC3E}">
        <p14:creationId xmlns:p14="http://schemas.microsoft.com/office/powerpoint/2010/main" val="35158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How we ensure that pupils with SEND benefit from the curriculum in this subject</a:t>
            </a:r>
          </a:p>
        </p:txBody>
      </p:sp>
      <p:sp>
        <p:nvSpPr>
          <p:cNvPr id="3" name="Content Placeholder 2"/>
          <p:cNvSpPr>
            <a:spLocks noGrp="1"/>
          </p:cNvSpPr>
          <p:nvPr>
            <p:ph idx="1"/>
          </p:nvPr>
        </p:nvSpPr>
        <p:spPr>
          <a:xfrm>
            <a:off x="838200" y="2095594"/>
            <a:ext cx="10515600" cy="4351338"/>
          </a:xfrm>
        </p:spPr>
        <p:txBody>
          <a:bodyPr>
            <a:normAutofit fontScale="85000" lnSpcReduction="20000"/>
          </a:bodyPr>
          <a:lstStyle/>
          <a:p>
            <a:pPr lvl="0"/>
            <a:r>
              <a:rPr lang="en-GB" sz="2600" b="1" dirty="0">
                <a:solidFill>
                  <a:prstClr val="black"/>
                </a:solidFill>
              </a:rPr>
              <a:t>Teachers make careful decisions as to which level(s) of challenge they ask individual pupils to complete </a:t>
            </a:r>
          </a:p>
          <a:p>
            <a:pPr lvl="0"/>
            <a:r>
              <a:rPr lang="en-GB" b="1" dirty="0"/>
              <a:t>Some pupils with particular SEND in maths are taught in small groups at the appropriate year group level for their stage in mathematical development </a:t>
            </a:r>
            <a:r>
              <a:rPr lang="en-GB" dirty="0"/>
              <a:t>( </a:t>
            </a:r>
            <a:r>
              <a:rPr lang="en-GB" dirty="0" err="1"/>
              <a:t>e.g</a:t>
            </a:r>
            <a:r>
              <a:rPr lang="en-GB" dirty="0"/>
              <a:t> 2021/2022 year 4 group taught year 3 objectives in small group 1-8 )</a:t>
            </a:r>
          </a:p>
          <a:p>
            <a:r>
              <a:rPr lang="en-GB" dirty="0"/>
              <a:t>The level of </a:t>
            </a:r>
            <a:r>
              <a:rPr lang="en-GB" b="1" dirty="0"/>
              <a:t>questioning and scaffolding individual pupils</a:t>
            </a:r>
            <a:r>
              <a:rPr lang="en-GB" dirty="0"/>
              <a:t> </a:t>
            </a:r>
            <a:r>
              <a:rPr lang="en-GB" b="1" dirty="0"/>
              <a:t>receive</a:t>
            </a:r>
            <a:r>
              <a:rPr lang="en-GB" dirty="0"/>
              <a:t> in class as they work through problems will differ ( </a:t>
            </a:r>
            <a:r>
              <a:rPr lang="en-GB" dirty="0" err="1"/>
              <a:t>e.g</a:t>
            </a:r>
            <a:r>
              <a:rPr lang="en-GB" dirty="0"/>
              <a:t> use of mathematical apparatus Dienes / timetable squares to support teaching etc) </a:t>
            </a:r>
          </a:p>
          <a:p>
            <a:r>
              <a:rPr lang="en-GB" dirty="0"/>
              <a:t>Children needing further support in mathematics will be provided with </a:t>
            </a:r>
            <a:r>
              <a:rPr lang="en-GB" b="1" dirty="0"/>
              <a:t>intervention sessions </a:t>
            </a:r>
            <a:r>
              <a:rPr lang="en-GB" dirty="0"/>
              <a:t>to </a:t>
            </a:r>
            <a:r>
              <a:rPr lang="en-GB" b="1" dirty="0"/>
              <a:t>revise basic facts and procedures </a:t>
            </a:r>
            <a:r>
              <a:rPr lang="en-GB" dirty="0"/>
              <a:t>linked to the week’s whole class work to develop their fluency</a:t>
            </a:r>
          </a:p>
          <a:p>
            <a:r>
              <a:rPr lang="en-GB" dirty="0"/>
              <a:t>TAs are strategically deployed to support children struggling with maths to access the learning. </a:t>
            </a:r>
          </a:p>
        </p:txBody>
      </p:sp>
    </p:spTree>
    <p:extLst>
      <p:ext uri="{BB962C8B-B14F-4D97-AF65-F5344CB8AC3E}">
        <p14:creationId xmlns:p14="http://schemas.microsoft.com/office/powerpoint/2010/main" val="36717029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72"/>
            <a:ext cx="10515600" cy="1325563"/>
          </a:xfrm>
        </p:spPr>
        <p:txBody>
          <a:bodyPr>
            <a:normAutofit/>
          </a:bodyPr>
          <a:lstStyle/>
          <a:p>
            <a:r>
              <a:rPr lang="en-GB" dirty="0"/>
              <a:t>Assessment of Mathematics</a:t>
            </a:r>
          </a:p>
        </p:txBody>
      </p:sp>
      <p:sp>
        <p:nvSpPr>
          <p:cNvPr id="3" name="Content Placeholder 2"/>
          <p:cNvSpPr>
            <a:spLocks noGrp="1"/>
          </p:cNvSpPr>
          <p:nvPr>
            <p:ph idx="1"/>
          </p:nvPr>
        </p:nvSpPr>
        <p:spPr>
          <a:xfrm>
            <a:off x="838199" y="1303106"/>
            <a:ext cx="10807263" cy="5442322"/>
          </a:xfrm>
        </p:spPr>
        <p:txBody>
          <a:bodyPr>
            <a:normAutofit fontScale="92500" lnSpcReduction="10000"/>
          </a:bodyPr>
          <a:lstStyle/>
          <a:p>
            <a:pPr marL="0" indent="0">
              <a:buNone/>
            </a:pPr>
            <a:r>
              <a:rPr lang="en-GB" b="1" dirty="0"/>
              <a:t>Each term</a:t>
            </a:r>
            <a:r>
              <a:rPr lang="en-GB" dirty="0"/>
              <a:t>, teaching staff </a:t>
            </a:r>
            <a:r>
              <a:rPr lang="en-GB" b="1" dirty="0"/>
              <a:t>assess and record the progress and attainment </a:t>
            </a:r>
            <a:r>
              <a:rPr lang="en-GB" dirty="0"/>
              <a:t>of individual pupils.  The outcome of the maths assessment is recorded without levels against end of year expectations.</a:t>
            </a:r>
          </a:p>
          <a:p>
            <a:pPr marL="0" indent="0">
              <a:buNone/>
            </a:pPr>
            <a:r>
              <a:rPr lang="en-GB" dirty="0"/>
              <a:t>Evidence towards that judgement, is drawn from the use of:</a:t>
            </a:r>
          </a:p>
          <a:p>
            <a:pPr lvl="0"/>
            <a:r>
              <a:rPr lang="en-GB" dirty="0"/>
              <a:t>Children’s progress towards </a:t>
            </a:r>
            <a:r>
              <a:rPr lang="en-GB" b="1" dirty="0"/>
              <a:t>end of year expectations</a:t>
            </a:r>
            <a:r>
              <a:rPr lang="en-GB" dirty="0"/>
              <a:t> will be informed </a:t>
            </a:r>
            <a:r>
              <a:rPr lang="en-GB" b="1" dirty="0"/>
              <a:t>through the use of PUMA MATHS ASSESSMENTS </a:t>
            </a:r>
            <a:r>
              <a:rPr lang="en-GB" dirty="0"/>
              <a:t>and the </a:t>
            </a:r>
            <a:r>
              <a:rPr lang="en-GB" b="1" dirty="0"/>
              <a:t>work children produce</a:t>
            </a:r>
          </a:p>
          <a:p>
            <a:pPr lvl="0"/>
            <a:r>
              <a:rPr lang="en-GB" dirty="0"/>
              <a:t>Children’s performance towards </a:t>
            </a:r>
            <a:r>
              <a:rPr lang="en-GB" b="1" dirty="0"/>
              <a:t>PCP targets </a:t>
            </a:r>
            <a:r>
              <a:rPr lang="en-GB" dirty="0"/>
              <a:t>(</a:t>
            </a:r>
            <a:r>
              <a:rPr lang="en-GB" b="1" dirty="0"/>
              <a:t>SEND</a:t>
            </a:r>
            <a:r>
              <a:rPr lang="en-GB" dirty="0"/>
              <a:t>)</a:t>
            </a:r>
          </a:p>
          <a:p>
            <a:pPr lvl="0"/>
            <a:r>
              <a:rPr lang="en-US" dirty="0"/>
              <a:t>Children’s performance in </a:t>
            </a:r>
            <a:r>
              <a:rPr lang="en-US" b="1" dirty="0"/>
              <a:t>SATs </a:t>
            </a:r>
            <a:r>
              <a:rPr lang="en-US" dirty="0"/>
              <a:t>(Y2 &amp; Y6) and </a:t>
            </a:r>
            <a:r>
              <a:rPr lang="en-US" b="1" dirty="0"/>
              <a:t>end of year assessments </a:t>
            </a:r>
            <a:r>
              <a:rPr lang="en-US" dirty="0"/>
              <a:t>(Y1, Y3, Y4, Y5)</a:t>
            </a:r>
            <a:endParaRPr lang="en-GB" b="1" dirty="0"/>
          </a:p>
          <a:p>
            <a:pPr lvl="0"/>
            <a:r>
              <a:rPr lang="en-GB" dirty="0"/>
              <a:t>Children’s performance in </a:t>
            </a:r>
            <a:r>
              <a:rPr lang="en-GB" b="1" dirty="0"/>
              <a:t>end of unit </a:t>
            </a:r>
            <a:r>
              <a:rPr lang="en-GB" dirty="0"/>
              <a:t>assessments</a:t>
            </a:r>
          </a:p>
          <a:p>
            <a:pPr lvl="0"/>
            <a:r>
              <a:rPr lang="en-GB" dirty="0"/>
              <a:t>Children’s performance in </a:t>
            </a:r>
            <a:r>
              <a:rPr lang="en-GB" b="1" dirty="0"/>
              <a:t>arithmetic  </a:t>
            </a:r>
            <a:r>
              <a:rPr lang="en-GB" dirty="0"/>
              <a:t>tests ( </a:t>
            </a:r>
            <a:r>
              <a:rPr lang="en-GB" dirty="0" err="1"/>
              <a:t>Yr</a:t>
            </a:r>
            <a:r>
              <a:rPr lang="en-GB" dirty="0"/>
              <a:t> 5/6)</a:t>
            </a:r>
          </a:p>
          <a:p>
            <a:pPr lvl="0"/>
            <a:r>
              <a:rPr lang="en-GB" dirty="0"/>
              <a:t>Children’s ability to recall </a:t>
            </a:r>
            <a:r>
              <a:rPr lang="en-GB" b="1" dirty="0"/>
              <a:t>times tables ( </a:t>
            </a:r>
            <a:r>
              <a:rPr lang="en-GB" b="1" dirty="0" err="1"/>
              <a:t>TTrocks</a:t>
            </a:r>
            <a:r>
              <a:rPr lang="en-GB" b="1" dirty="0"/>
              <a:t> and statutory Yr4 Multiplication check  ) </a:t>
            </a:r>
          </a:p>
          <a:p>
            <a:pPr lvl="2">
              <a:buFontTx/>
              <a:buChar char="-"/>
            </a:pPr>
            <a:endParaRPr lang="en-GB" dirty="0"/>
          </a:p>
        </p:txBody>
      </p:sp>
    </p:spTree>
    <p:extLst>
      <p:ext uri="{BB962C8B-B14F-4D97-AF65-F5344CB8AC3E}">
        <p14:creationId xmlns:p14="http://schemas.microsoft.com/office/powerpoint/2010/main" val="2702339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6545" y="561243"/>
            <a:ext cx="10515600" cy="1325563"/>
          </a:xfrm>
        </p:spPr>
        <p:txBody>
          <a:bodyPr/>
          <a:lstStyle/>
          <a:p>
            <a:r>
              <a:rPr lang="en-GB" dirty="0"/>
              <a:t>Ofsted  – Mathematics Development Points (MAY 2019)</a:t>
            </a:r>
          </a:p>
        </p:txBody>
      </p:sp>
      <p:sp>
        <p:nvSpPr>
          <p:cNvPr id="6" name="TextBox 5">
            <a:extLst>
              <a:ext uri="{FF2B5EF4-FFF2-40B4-BE49-F238E27FC236}">
                <a16:creationId xmlns:a16="http://schemas.microsoft.com/office/drawing/2014/main" id="{1BEFA9E1-AC45-46EB-83F0-C2AD612DE1DE}"/>
              </a:ext>
            </a:extLst>
          </p:cNvPr>
          <p:cNvSpPr txBox="1"/>
          <p:nvPr/>
        </p:nvSpPr>
        <p:spPr>
          <a:xfrm>
            <a:off x="976544" y="1766656"/>
            <a:ext cx="10315851" cy="4708468"/>
          </a:xfrm>
          <a:prstGeom prst="rect">
            <a:avLst/>
          </a:prstGeom>
          <a:noFill/>
        </p:spPr>
        <p:txBody>
          <a:bodyPr wrap="square">
            <a:spAutoFit/>
          </a:bodyPr>
          <a:lstStyle/>
          <a:p>
            <a:pPr>
              <a:lnSpc>
                <a:spcPct val="115000"/>
              </a:lnSpc>
              <a:spcAft>
                <a:spcPts val="10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Improve leadership and management by ensuring that: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teaching is consistently good or better across all year groups and in all subjects</a:t>
            </a:r>
          </a:p>
          <a:p>
            <a:pPr>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 leaders make more rigorous checks on the initiatives they have introduced to improve the quality of teaching and learning ( </a:t>
            </a:r>
            <a:r>
              <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SUBJECT LEADER DROPINS AND BOOK SCRUTINY SHOW TEACHING AND SCUTINISED BOOKS ARE GOOD – see class development points)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Improve the quality of teaching and learning so that pupils achieve as well as they can by ensuring that: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in mathematics, pupils practise how to show reasoning skills in their work so that they deepen their understanding of mathematical concepts</a:t>
            </a:r>
            <a:r>
              <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 ( SUBJECT LEADER HAS PLANNED REASONING MEDIUM TERM PLANS FOR EACH YEAR GROUP- TEACHERS INCORERATING DAILY REASONING IN LESSONS) </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 – they increase the opportunities that pupils have to practise and refine their  mathematical knowledge and skills through applying them in a range of subject areas across the curriculum</a:t>
            </a:r>
          </a:p>
          <a:p>
            <a:r>
              <a:rPr lang="en-GB" dirty="0">
                <a:solidFill>
                  <a:srgbClr val="FFC000"/>
                </a:solidFill>
                <a:latin typeface="Calibri" panose="020F0502020204030204" pitchFamily="34" charset="0"/>
                <a:ea typeface="Calibri" panose="020F0502020204030204" pitchFamily="34" charset="0"/>
                <a:cs typeface="Times New Roman" panose="02020603050405020304" pitchFamily="18" charset="0"/>
              </a:rPr>
              <a:t>(SOME MATHS IN SCIENCE / DT and GEOGRAPHY- but remains a development area) </a:t>
            </a:r>
            <a:endParaRPr lang="en-GB" sz="18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1608493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275" y="384175"/>
            <a:ext cx="10515600" cy="1325563"/>
          </a:xfrm>
        </p:spPr>
        <p:txBody>
          <a:bodyPr>
            <a:normAutofit fontScale="90000"/>
          </a:bodyPr>
          <a:lstStyle/>
          <a:p>
            <a:br>
              <a:rPr lang="en-GB" dirty="0">
                <a:highlight>
                  <a:srgbClr val="C0C0C0"/>
                </a:highlight>
              </a:rPr>
            </a:br>
            <a:br>
              <a:rPr lang="en-GB" dirty="0"/>
            </a:br>
            <a:br>
              <a:rPr lang="en-GB" dirty="0"/>
            </a:br>
            <a:br>
              <a:rPr lang="en-GB" dirty="0"/>
            </a:br>
            <a:r>
              <a:rPr lang="en-GB" dirty="0"/>
              <a:t>ASSESSMENT DATA SUMMER 2022</a:t>
            </a:r>
            <a:br>
              <a:rPr lang="en-GB" dirty="0"/>
            </a:br>
            <a:br>
              <a:rPr lang="en-GB" dirty="0"/>
            </a:br>
            <a:br>
              <a:rPr lang="en-GB" dirty="0"/>
            </a:br>
            <a:r>
              <a:rPr lang="en-GB" dirty="0"/>
              <a:t>EYFS  Local authority 77.8% </a:t>
            </a:r>
            <a:r>
              <a:rPr lang="en-GB" dirty="0">
                <a:solidFill>
                  <a:schemeClr val="accent6"/>
                </a:solidFill>
              </a:rPr>
              <a:t>Morda 80%</a:t>
            </a:r>
            <a:br>
              <a:rPr lang="en-GB" dirty="0">
                <a:solidFill>
                  <a:schemeClr val="accent6"/>
                </a:solidFill>
              </a:rPr>
            </a:br>
            <a:r>
              <a:rPr lang="en-GB" dirty="0"/>
              <a:t>Year 2 SATS :  Local Authority 64.4 </a:t>
            </a:r>
            <a:r>
              <a:rPr lang="en-GB" dirty="0">
                <a:solidFill>
                  <a:schemeClr val="accent6"/>
                </a:solidFill>
              </a:rPr>
              <a:t>Morda 67%</a:t>
            </a:r>
            <a:br>
              <a:rPr lang="en-GB" dirty="0">
                <a:solidFill>
                  <a:schemeClr val="accent6"/>
                </a:solidFill>
              </a:rPr>
            </a:br>
            <a:r>
              <a:rPr lang="en-GB" dirty="0"/>
              <a:t>Year 4 Multiplication check 50% ( scored 20 and above) </a:t>
            </a:r>
            <a:br>
              <a:rPr lang="en-GB" dirty="0">
                <a:solidFill>
                  <a:schemeClr val="accent6"/>
                </a:solidFill>
              </a:rPr>
            </a:br>
            <a:r>
              <a:rPr lang="en-GB" dirty="0"/>
              <a:t>Year 6 SATS: Morda 67%</a:t>
            </a:r>
          </a:p>
        </p:txBody>
      </p:sp>
    </p:spTree>
    <p:extLst>
      <p:ext uri="{BB962C8B-B14F-4D97-AF65-F5344CB8AC3E}">
        <p14:creationId xmlns:p14="http://schemas.microsoft.com/office/powerpoint/2010/main" val="25823402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Mathematics teaching looks like in work and in lessons</a:t>
            </a:r>
          </a:p>
        </p:txBody>
      </p:sp>
      <p:sp>
        <p:nvSpPr>
          <p:cNvPr id="3" name="Content Placeholder 2"/>
          <p:cNvSpPr>
            <a:spLocks noGrp="1"/>
          </p:cNvSpPr>
          <p:nvPr>
            <p:ph idx="1"/>
          </p:nvPr>
        </p:nvSpPr>
        <p:spPr>
          <a:xfrm>
            <a:off x="728449" y="1867667"/>
            <a:ext cx="10735101" cy="4786190"/>
          </a:xfrm>
        </p:spPr>
        <p:txBody>
          <a:bodyPr>
            <a:normAutofit/>
          </a:bodyPr>
          <a:lstStyle/>
          <a:p>
            <a:pPr marL="0" indent="0">
              <a:buNone/>
            </a:pPr>
            <a:r>
              <a:rPr lang="en-GB" dirty="0"/>
              <a:t>Mathematics is included within the </a:t>
            </a:r>
            <a:r>
              <a:rPr lang="en-GB" b="1" dirty="0"/>
              <a:t>regular cycle of monitoring </a:t>
            </a:r>
            <a:r>
              <a:rPr lang="en-GB" dirty="0"/>
              <a:t>which includes learning walks, work scrutiny and pupil voice</a:t>
            </a:r>
            <a:endParaRPr lang="en-GB" b="1" dirty="0"/>
          </a:p>
          <a:p>
            <a:pPr marL="0" indent="0">
              <a:buNone/>
            </a:pPr>
            <a:endParaRPr lang="en-GB" dirty="0"/>
          </a:p>
          <a:p>
            <a:pPr marL="0" indent="0">
              <a:buNone/>
            </a:pPr>
            <a:r>
              <a:rPr lang="en-GB" dirty="0"/>
              <a:t>Governors and management lead ‘pupil voice’ activities to provide opportunity for children to reflect on their learning experiences</a:t>
            </a:r>
          </a:p>
          <a:p>
            <a:pPr marL="0" indent="0">
              <a:buNone/>
            </a:pPr>
            <a:endParaRPr lang="en-GB" dirty="0"/>
          </a:p>
          <a:p>
            <a:pPr marL="0" indent="0">
              <a:buNone/>
            </a:pPr>
            <a:r>
              <a:rPr lang="en-GB" dirty="0"/>
              <a:t>Link governors liaise with subject leaders to review curriculum developments and support evaluation</a:t>
            </a:r>
          </a:p>
        </p:txBody>
      </p:sp>
    </p:spTree>
    <p:extLst>
      <p:ext uri="{BB962C8B-B14F-4D97-AF65-F5344CB8AC3E}">
        <p14:creationId xmlns:p14="http://schemas.microsoft.com/office/powerpoint/2010/main" val="30621360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Staff CPD &amp; Research</a:t>
            </a:r>
            <a:endParaRPr lang="en-GB" dirty="0"/>
          </a:p>
        </p:txBody>
      </p:sp>
      <p:sp>
        <p:nvSpPr>
          <p:cNvPr id="4" name="Content Placeholder 3"/>
          <p:cNvSpPr>
            <a:spLocks noGrp="1"/>
          </p:cNvSpPr>
          <p:nvPr>
            <p:ph idx="1"/>
          </p:nvPr>
        </p:nvSpPr>
        <p:spPr/>
        <p:txBody>
          <a:bodyPr>
            <a:normAutofit/>
          </a:bodyPr>
          <a:lstStyle/>
          <a:p>
            <a:pPr marL="0" indent="0">
              <a:buNone/>
            </a:pPr>
            <a:r>
              <a:rPr lang="en-US" dirty="0"/>
              <a:t>Staff have engaged in CPD to develop teaching of mathematics:</a:t>
            </a:r>
          </a:p>
          <a:p>
            <a:r>
              <a:rPr lang="en-US" b="1" dirty="0" err="1"/>
              <a:t>Maths</a:t>
            </a:r>
            <a:r>
              <a:rPr lang="en-US" b="1" dirty="0"/>
              <a:t> Mastery Training</a:t>
            </a:r>
            <a:endParaRPr lang="en-US" dirty="0"/>
          </a:p>
          <a:p>
            <a:r>
              <a:rPr lang="en-US" dirty="0"/>
              <a:t>KS1 </a:t>
            </a:r>
            <a:r>
              <a:rPr lang="en-US" b="1" dirty="0"/>
              <a:t>Moderation</a:t>
            </a:r>
            <a:r>
              <a:rPr lang="en-US" dirty="0"/>
              <a:t> with local school</a:t>
            </a:r>
          </a:p>
          <a:p>
            <a:pPr marL="0" indent="0">
              <a:buNone/>
            </a:pPr>
            <a:r>
              <a:rPr lang="en-US" dirty="0"/>
              <a:t>The school has used the latest educational research to inform the development of mathematics throughout the past few years</a:t>
            </a:r>
          </a:p>
          <a:p>
            <a:r>
              <a:rPr lang="en-US" dirty="0" err="1"/>
              <a:t>Ofsted</a:t>
            </a:r>
            <a:r>
              <a:rPr lang="en-US" dirty="0"/>
              <a:t> Subject Overview – Di Pye training</a:t>
            </a:r>
            <a:endParaRPr lang="en-GB" dirty="0"/>
          </a:p>
        </p:txBody>
      </p:sp>
      <p:pic>
        <p:nvPicPr>
          <p:cNvPr id="6" name="Picture 5"/>
          <p:cNvPicPr>
            <a:picLocks noChangeAspect="1"/>
          </p:cNvPicPr>
          <p:nvPr/>
        </p:nvPicPr>
        <p:blipFill>
          <a:blip r:embed="rId2"/>
          <a:stretch>
            <a:fillRect/>
          </a:stretch>
        </p:blipFill>
        <p:spPr>
          <a:xfrm rot="1064590">
            <a:off x="10204567" y="4918727"/>
            <a:ext cx="1548669" cy="1548669"/>
          </a:xfrm>
          <a:prstGeom prst="rect">
            <a:avLst/>
          </a:prstGeom>
        </p:spPr>
      </p:pic>
    </p:spTree>
    <p:extLst>
      <p:ext uri="{BB962C8B-B14F-4D97-AF65-F5344CB8AC3E}">
        <p14:creationId xmlns:p14="http://schemas.microsoft.com/office/powerpoint/2010/main" val="19426073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Preparing children for the next steps</a:t>
            </a:r>
          </a:p>
        </p:txBody>
      </p:sp>
      <p:sp>
        <p:nvSpPr>
          <p:cNvPr id="3" name="Content Placeholder 2"/>
          <p:cNvSpPr>
            <a:spLocks noGrp="1"/>
          </p:cNvSpPr>
          <p:nvPr>
            <p:ph idx="1"/>
          </p:nvPr>
        </p:nvSpPr>
        <p:spPr>
          <a:xfrm>
            <a:off x="838199" y="1825625"/>
            <a:ext cx="10312021" cy="4351338"/>
          </a:xfrm>
        </p:spPr>
        <p:txBody>
          <a:bodyPr>
            <a:normAutofit/>
          </a:bodyPr>
          <a:lstStyle/>
          <a:p>
            <a:r>
              <a:rPr lang="en-GB" dirty="0"/>
              <a:t>Mathematics is a focus of transition activity to support children’s transition to secondary school</a:t>
            </a:r>
          </a:p>
          <a:p>
            <a:r>
              <a:rPr lang="en-GB" dirty="0"/>
              <a:t>The vast majority of children transfer to The Marches School in Oswestry - the school takes part in agreed </a:t>
            </a:r>
            <a:r>
              <a:rPr lang="en-GB" b="1" dirty="0"/>
              <a:t>transition units of work</a:t>
            </a:r>
            <a:r>
              <a:rPr lang="en-GB" dirty="0"/>
              <a:t> to support this process.</a:t>
            </a:r>
          </a:p>
        </p:txBody>
      </p:sp>
    </p:spTree>
    <p:extLst>
      <p:ext uri="{BB962C8B-B14F-4D97-AF65-F5344CB8AC3E}">
        <p14:creationId xmlns:p14="http://schemas.microsoft.com/office/powerpoint/2010/main" val="24926586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will this subject develop in the future?</a:t>
            </a:r>
          </a:p>
        </p:txBody>
      </p:sp>
      <p:sp>
        <p:nvSpPr>
          <p:cNvPr id="3" name="Content Placeholder 2"/>
          <p:cNvSpPr>
            <a:spLocks noGrp="1"/>
          </p:cNvSpPr>
          <p:nvPr>
            <p:ph idx="1"/>
          </p:nvPr>
        </p:nvSpPr>
        <p:spPr>
          <a:xfrm>
            <a:off x="838200" y="1825625"/>
            <a:ext cx="10515600" cy="2197735"/>
          </a:xfrm>
        </p:spPr>
        <p:txBody>
          <a:bodyPr>
            <a:normAutofit/>
          </a:bodyPr>
          <a:lstStyle/>
          <a:p>
            <a:pPr lvl="1"/>
            <a:r>
              <a:rPr lang="en-US" dirty="0"/>
              <a:t>Ensure development points from subject scrutiny is addressed</a:t>
            </a:r>
          </a:p>
          <a:p>
            <a:pPr lvl="1"/>
            <a:r>
              <a:rPr lang="en-US" dirty="0"/>
              <a:t>Continue to develop </a:t>
            </a:r>
            <a:r>
              <a:rPr lang="en-US" dirty="0" err="1"/>
              <a:t>Maths</a:t>
            </a:r>
            <a:r>
              <a:rPr lang="en-US" dirty="0"/>
              <a:t> Mastery and Challenge Resources</a:t>
            </a:r>
          </a:p>
          <a:p>
            <a:pPr lvl="1"/>
            <a:r>
              <a:rPr lang="en-US" dirty="0"/>
              <a:t>Adapt planning to single age range year group – where necessary </a:t>
            </a:r>
          </a:p>
          <a:p>
            <a:pPr lvl="1"/>
            <a:r>
              <a:rPr lang="en-US" dirty="0"/>
              <a:t>Prepare Year 4s for the statutory MTC</a:t>
            </a:r>
          </a:p>
          <a:p>
            <a:pPr lvl="1"/>
            <a:r>
              <a:rPr lang="en-US" dirty="0"/>
              <a:t>Engage parents further ( parents newsletter / workshops )</a:t>
            </a:r>
          </a:p>
          <a:p>
            <a:pPr lvl="1"/>
            <a:endParaRPr lang="en-US" dirty="0"/>
          </a:p>
          <a:p>
            <a:pPr lvl="1"/>
            <a:endParaRPr lang="en-US" dirty="0"/>
          </a:p>
          <a:p>
            <a:pPr marL="457200" lvl="1" indent="0">
              <a:buNone/>
            </a:pPr>
            <a:endParaRPr lang="en-GB" dirty="0"/>
          </a:p>
        </p:txBody>
      </p:sp>
    </p:spTree>
    <p:extLst>
      <p:ext uri="{BB962C8B-B14F-4D97-AF65-F5344CB8AC3E}">
        <p14:creationId xmlns:p14="http://schemas.microsoft.com/office/powerpoint/2010/main" val="4780122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1685</TotalTime>
  <Words>2513</Words>
  <Application>Microsoft Office PowerPoint</Application>
  <PresentationFormat>Widescreen</PresentationFormat>
  <Paragraphs>154</Paragraphs>
  <Slides>26</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Mathematics</vt:lpstr>
      <vt:lpstr>Overview</vt:lpstr>
      <vt:lpstr>The rationale and intent behind our mathematics curriculum at Morda</vt:lpstr>
      <vt:lpstr>Implementation</vt:lpstr>
      <vt:lpstr>IMPACT </vt:lpstr>
      <vt:lpstr>Our aims for the teaching of Mathematics</vt:lpstr>
      <vt:lpstr>Becoming Experts</vt:lpstr>
      <vt:lpstr>Knowledge of methods</vt:lpstr>
      <vt:lpstr>EYFS MATHS AT MORDA </vt:lpstr>
      <vt:lpstr>Early Learning Goals</vt:lpstr>
      <vt:lpstr>The design of the Mathematics curriculum </vt:lpstr>
      <vt:lpstr>The design of the Mathematics curriculum </vt:lpstr>
      <vt:lpstr>Medium term planning in mathematics</vt:lpstr>
      <vt:lpstr>Resources</vt:lpstr>
      <vt:lpstr>Other Resources </vt:lpstr>
      <vt:lpstr>Resources – Times Tables</vt:lpstr>
      <vt:lpstr>DAILY NUMBER FACTS </vt:lpstr>
      <vt:lpstr>MORDA LESSONS INCLUDE:-</vt:lpstr>
      <vt:lpstr>How we ensure that pupils with SEND benefit from the curriculum in this subject</vt:lpstr>
      <vt:lpstr>Assessment of Mathematics</vt:lpstr>
      <vt:lpstr>Ofsted  – Mathematics Development Points (MAY 2019)</vt:lpstr>
      <vt:lpstr>    ASSESSMENT DATA SUMMER 2022   EYFS  Local authority 77.8% Morda 80% Year 2 SATS :  Local Authority 64.4 Morda 67% Year 4 Multiplication check 50% ( scored 20 and above)  Year 6 SATS: Morda 67%</vt:lpstr>
      <vt:lpstr>What Mathematics teaching looks like in work and in lessons</vt:lpstr>
      <vt:lpstr>Staff CPD &amp; Research</vt:lpstr>
      <vt:lpstr>Preparing children for the next steps</vt:lpstr>
      <vt:lpstr>How will this subject develop in the future?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History</dc:title>
  <dc:creator>Head Trinity CE</dc:creator>
  <cp:lastModifiedBy>Helen Chapman</cp:lastModifiedBy>
  <cp:revision>142</cp:revision>
  <dcterms:created xsi:type="dcterms:W3CDTF">2021-03-15T13:47:28Z</dcterms:created>
  <dcterms:modified xsi:type="dcterms:W3CDTF">2022-07-08T16:41:46Z</dcterms:modified>
</cp:coreProperties>
</file>