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98" r:id="rId5"/>
    <p:sldId id="299" r:id="rId6"/>
    <p:sldId id="278" r:id="rId7"/>
    <p:sldId id="277" r:id="rId8"/>
    <p:sldId id="260" r:id="rId9"/>
    <p:sldId id="272" r:id="rId10"/>
    <p:sldId id="279" r:id="rId11"/>
    <p:sldId id="266" r:id="rId12"/>
    <p:sldId id="280" r:id="rId13"/>
    <p:sldId id="288" r:id="rId14"/>
    <p:sldId id="291" r:id="rId15"/>
    <p:sldId id="292" r:id="rId16"/>
    <p:sldId id="293" r:id="rId17"/>
    <p:sldId id="30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64CDE-7E56-43A9-BD75-2DF387A2EC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E36DFB-25C9-46C3-8E0E-F2EDD205D0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A0696-F5B3-4348-B086-DD227A0E1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09426-898E-4F3F-BA18-2E074BAD1A7C}" type="datetimeFigureOut">
              <a:rPr lang="en-GB" smtClean="0"/>
              <a:t>15/03/2023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379EF1-EA04-4B49-86C3-4E2AC6C3A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936E9E-1CAE-4B23-93F9-9F2F6CF2D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6BAA6-0EF6-440E-8340-BB2EB5CCED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1147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4C22D-9190-4FD1-BCD5-9B55C78D9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A662AB-8639-46FE-AEF8-52FBE4CDA7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C9F0E8-4F2A-40ED-A5A4-4B434DBA1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09426-898E-4F3F-BA18-2E074BAD1A7C}" type="datetimeFigureOut">
              <a:rPr lang="en-GB" smtClean="0"/>
              <a:t>15/03/2023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CA2FEF-C29A-45DE-ADCC-5EB598130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44A6C-2F77-442A-B434-E7B3A785E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6BAA6-0EF6-440E-8340-BB2EB5CCED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7222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B4543-82D3-4B00-9F79-1C3285435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2024BA-0B98-46E6-A34A-DA41B7E35C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6842E7-ECE4-4D08-9568-55259C066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09426-898E-4F3F-BA18-2E074BAD1A7C}" type="datetimeFigureOut">
              <a:rPr lang="en-GB" smtClean="0"/>
              <a:t>15/03/2023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CB48E4-0985-4C5C-9AAB-FCC49BE8F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BB235-5A5C-4883-AFC0-B98707EE7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6BAA6-0EF6-440E-8340-BB2EB5CCED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5941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ECCF1-A94A-4435-93CB-F57B65601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A25821-84EC-45B3-A599-77FEC98DEE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19FEEF-ED22-417E-A73A-798123AD7E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BE75E8-D745-4D9A-AA06-7770B9188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09426-898E-4F3F-BA18-2E074BAD1A7C}" type="datetimeFigureOut">
              <a:rPr lang="en-GB" smtClean="0"/>
              <a:t>15/03/2023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132D6C-6798-492E-AE4D-2A1C3F16D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F1BEBF-F89D-487C-98C6-63096AE47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6BAA6-0EF6-440E-8340-BB2EB5CCED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563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72E3F-F6C8-4EA5-B72B-93F29847A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91D099-4BF8-4E0C-98B8-BE0FF12AAB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432523-D61F-41B7-807F-337DDF9D56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C1EE8E-0983-4752-B5E9-AB91EA4E34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3E7CF9-6D3C-47E8-A287-9AB41AE805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EFF185-508A-4630-A10A-ECD4FD253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09426-898E-4F3F-BA18-2E074BAD1A7C}" type="datetimeFigureOut">
              <a:rPr lang="en-GB" smtClean="0"/>
              <a:t>15/03/2023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6E4A46-C3CE-45D9-9FE3-A165EEBF3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C1CAA1-7E0F-4816-8978-6D5348258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6BAA6-0EF6-440E-8340-BB2EB5CCED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10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77C8CD-2F2B-4529-A85D-EF74781C8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3834B7-373F-40AF-A49F-D7A17106D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09426-898E-4F3F-BA18-2E074BAD1A7C}" type="datetimeFigureOut">
              <a:rPr lang="en-GB" smtClean="0"/>
              <a:t>15/03/2023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F68C2B-B593-4D8C-A298-35E536F73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71E287-5BA5-443F-B5F0-0B99E6CBA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6BAA6-0EF6-440E-8340-BB2EB5CCED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018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1367C4-03AC-4164-AC97-29281A930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09426-898E-4F3F-BA18-2E074BAD1A7C}" type="datetimeFigureOut">
              <a:rPr lang="en-GB" smtClean="0"/>
              <a:t>15/03/2023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990447-A336-4B2F-9A33-8B73F47D6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289043-B63B-4EA6-9DE5-94F4108C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6BAA6-0EF6-440E-8340-BB2EB5CCED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995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17662-63B5-4B14-B87E-3973928B3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7B9B7-0C9C-4554-98D8-8163AD2D58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49C855-ED40-4CB5-9E50-AF782A916D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B03F36-0193-49CA-A154-1AA807750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09426-898E-4F3F-BA18-2E074BAD1A7C}" type="datetimeFigureOut">
              <a:rPr lang="en-GB" smtClean="0"/>
              <a:t>15/03/2023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5B4558-CDBC-4739-B3A1-B06F47C87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752FC8-7C6D-449A-B465-A6C563D16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6BAA6-0EF6-440E-8340-BB2EB5CCED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857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30E5F-AF04-4271-988C-93E2BCDC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D97BCB-1179-4488-B57F-F7D38713E9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A00938-585D-4DDF-AD1A-0F64860BC0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88A077-71BA-470F-A7BA-3050155C7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09426-898E-4F3F-BA18-2E074BAD1A7C}" type="datetimeFigureOut">
              <a:rPr lang="en-GB" smtClean="0"/>
              <a:t>15/03/2023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EAB37C-0428-40C3-8542-6CEFF501E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1F37D8-5D54-4826-9BDD-65912B48F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6BAA6-0EF6-440E-8340-BB2EB5CCED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6991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96E58-4045-4C9E-A85E-61432C409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4A1986-A128-4CC9-97B7-7D508B7798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FCE16-7224-4642-9DE2-822679F79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09426-898E-4F3F-BA18-2E074BAD1A7C}" type="datetimeFigureOut">
              <a:rPr lang="en-GB" smtClean="0"/>
              <a:t>15/03/2023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487682-CD2F-4DDA-BF3D-4ECC50EBC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D61F6E-3878-4368-BA3E-91850434A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6BAA6-0EF6-440E-8340-BB2EB5CCED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5134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1D5F50-056C-424A-8653-CAFBB805AE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CD9BA3-7C3D-4876-B70B-D6E47BB725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39B89C-E3A0-4D39-A4F4-D70D7B4E4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09426-898E-4F3F-BA18-2E074BAD1A7C}" type="datetimeFigureOut">
              <a:rPr lang="en-GB" smtClean="0"/>
              <a:t>15/03/2023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FA2EC-94BE-4885-A851-B7E15FA26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3CD55F-33FC-4DFC-8DEE-5CBD3C04F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6BAA6-0EF6-440E-8340-BB2EB5CCED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0933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31668E-0F4E-496C-A8C9-7F47E4A2D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DCAC1B-481B-4BEE-8CF9-96F4D338DB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6539BE-B0A4-4D22-B06C-43AE49C724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09426-898E-4F3F-BA18-2E074BAD1A7C}" type="datetimeFigureOut">
              <a:rPr lang="en-GB" smtClean="0"/>
              <a:t>15/03/2023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F0E342-D005-4710-89B5-06B03FF9EA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E10AD-60EA-497B-A60D-8DD4F7544E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6BAA6-0EF6-440E-8340-BB2EB5CCED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8098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qhXUW_v-1s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xfordowl.co.uk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CAD34-523F-4791-AB4C-16BBF922CC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September 2022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68F215-74DF-4471-A3C8-AADEB9CCDB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Presentation for parents on Phonics teaching at </a:t>
            </a:r>
            <a:r>
              <a:rPr lang="en-GB" dirty="0" err="1"/>
              <a:t>Morda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8773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>
            <a:extLst>
              <a:ext uri="{FF2B5EF4-FFF2-40B4-BE49-F238E27FC236}">
                <a16:creationId xmlns:a16="http://schemas.microsoft.com/office/drawing/2014/main" id="{3128546B-7C2C-4FEE-8B44-AB58B0F232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228600"/>
            <a:ext cx="70866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7200">
                <a:solidFill>
                  <a:srgbClr val="6600FF"/>
                </a:solidFill>
                <a:latin typeface="SassoonPrimaryInfant" pitchFamily="2" charset="0"/>
              </a:rPr>
              <a:t>What are phonics?</a:t>
            </a:r>
          </a:p>
        </p:txBody>
      </p:sp>
      <p:sp>
        <p:nvSpPr>
          <p:cNvPr id="6147" name="Text Box 5">
            <a:extLst>
              <a:ext uri="{FF2B5EF4-FFF2-40B4-BE49-F238E27FC236}">
                <a16:creationId xmlns:a16="http://schemas.microsoft.com/office/drawing/2014/main" id="{8185353F-1DC0-4781-8520-AEFB76C44F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2895600"/>
            <a:ext cx="647700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endParaRPr lang="en-US" altLang="en-US" sz="9600">
              <a:latin typeface="SassoonPrimaryInfant" pitchFamily="2" charset="0"/>
            </a:endParaRPr>
          </a:p>
        </p:txBody>
      </p:sp>
      <p:sp>
        <p:nvSpPr>
          <p:cNvPr id="6148" name="Text Box 6">
            <a:extLst>
              <a:ext uri="{FF2B5EF4-FFF2-40B4-BE49-F238E27FC236}">
                <a16:creationId xmlns:a16="http://schemas.microsoft.com/office/drawing/2014/main" id="{35E8A18B-2229-4E03-A690-2808B3FB02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514600"/>
            <a:ext cx="80010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solidFill>
                  <a:srgbClr val="6666FF"/>
                </a:solidFill>
                <a:latin typeface="SassoonPrimaryInfant" pitchFamily="2" charset="0"/>
              </a:rPr>
              <a:t>The sounds (phonemes) represented by written letters.  </a:t>
            </a:r>
          </a:p>
          <a:p>
            <a:pPr>
              <a:spcBef>
                <a:spcPct val="50000"/>
              </a:spcBef>
              <a:buNone/>
            </a:pPr>
            <a:r>
              <a:rPr lang="en-GB" altLang="en-US" sz="2400" dirty="0">
                <a:solidFill>
                  <a:srgbClr val="6666FF"/>
                </a:solidFill>
                <a:latin typeface="SassoonPrimaryInfant" pitchFamily="2" charset="0"/>
                <a:hlinkClick r:id="rId2"/>
              </a:rPr>
              <a:t>https://www.youtube.com/watch?v=BqhXUW_v-1s</a:t>
            </a:r>
            <a:endParaRPr lang="en-GB" altLang="en-US" sz="2400" dirty="0">
              <a:solidFill>
                <a:srgbClr val="6666FF"/>
              </a:solidFill>
              <a:latin typeface="SassoonPrimaryInfant" pitchFamily="2" charset="0"/>
            </a:endParaRPr>
          </a:p>
          <a:p>
            <a:pPr>
              <a:spcBef>
                <a:spcPct val="50000"/>
              </a:spcBef>
              <a:buNone/>
            </a:pPr>
            <a:endParaRPr lang="en-GB" altLang="en-US" sz="2400" dirty="0">
              <a:solidFill>
                <a:srgbClr val="6666FF"/>
              </a:solidFill>
              <a:latin typeface="SassoonPrimaryInfant" pitchFamily="2" charset="0"/>
            </a:endParaRPr>
          </a:p>
          <a:p>
            <a:pPr>
              <a:spcBef>
                <a:spcPct val="50000"/>
              </a:spcBef>
              <a:buNone/>
            </a:pPr>
            <a:r>
              <a:rPr lang="en-GB" altLang="en-US" sz="2400" dirty="0">
                <a:solidFill>
                  <a:srgbClr val="6666FF"/>
                </a:solidFill>
                <a:latin typeface="SassoonPrimaryInfant" pitchFamily="2" charset="0"/>
              </a:rPr>
              <a:t>The link above shows how to articulate each sound. </a:t>
            </a:r>
          </a:p>
        </p:txBody>
      </p:sp>
      <p:sp>
        <p:nvSpPr>
          <p:cNvPr id="6149" name="Text Box 7">
            <a:extLst>
              <a:ext uri="{FF2B5EF4-FFF2-40B4-BE49-F238E27FC236}">
                <a16:creationId xmlns:a16="http://schemas.microsoft.com/office/drawing/2014/main" id="{E9A82A5A-3D09-42B5-B23C-832A27E2CA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4953001"/>
            <a:ext cx="79248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solidFill>
                  <a:srgbClr val="6666FF"/>
                </a:solidFill>
                <a:latin typeface="SassoonPrimaryInfant" pitchFamily="2" charset="0"/>
              </a:rPr>
              <a:t> In Reception/ Year 1  we concentrate on the sounds letters make and not the names.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solidFill>
                  <a:srgbClr val="6666FF"/>
                </a:solidFill>
                <a:latin typeface="SassoonPrimaryInfant" pitchFamily="2" charset="0"/>
              </a:rPr>
              <a:t> We use the Read Write Inc scheme. 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400" dirty="0">
              <a:solidFill>
                <a:srgbClr val="6666FF"/>
              </a:solidFill>
              <a:latin typeface="SassoonPrimaryInfant" pitchFamily="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202EA-8C7D-4594-B336-5B3BA9D5D61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How do we use phonics?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F8BB8A-7DB4-4F12-8484-D21A3465C9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 use phonics for early reading and writing.  </a:t>
            </a:r>
          </a:p>
        </p:txBody>
      </p:sp>
    </p:spTree>
    <p:extLst>
      <p:ext uri="{BB962C8B-B14F-4D97-AF65-F5344CB8AC3E}">
        <p14:creationId xmlns:p14="http://schemas.microsoft.com/office/powerpoint/2010/main" val="3759079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>
            <a:extLst>
              <a:ext uri="{FF2B5EF4-FFF2-40B4-BE49-F238E27FC236}">
                <a16:creationId xmlns:a16="http://schemas.microsoft.com/office/drawing/2014/main" id="{49090EE0-55E5-4B8F-8C7D-B36CCC31C1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5000" y="838200"/>
            <a:ext cx="8229600" cy="556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GB" altLang="en-US" dirty="0"/>
              <a:t>Fred talk – we break the word up into sounds/ phonemes. (Fred is our Frog – he only talks in phonemes)</a:t>
            </a:r>
          </a:p>
          <a:p>
            <a:pPr>
              <a:lnSpc>
                <a:spcPct val="80000"/>
              </a:lnSpc>
              <a:buFontTx/>
              <a:buNone/>
            </a:pPr>
            <a:endParaRPr lang="en-GB" altLang="en-US" dirty="0"/>
          </a:p>
          <a:p>
            <a:pPr>
              <a:lnSpc>
                <a:spcPct val="80000"/>
              </a:lnSpc>
            </a:pPr>
            <a:r>
              <a:rPr lang="en-GB" altLang="en-US" dirty="0"/>
              <a:t>The words below are split into phonemes so we can FRED talk, blend it and then complete the action. </a:t>
            </a:r>
          </a:p>
          <a:p>
            <a:pPr>
              <a:lnSpc>
                <a:spcPct val="80000"/>
              </a:lnSpc>
            </a:pPr>
            <a:endParaRPr lang="en-GB" altLang="en-US" dirty="0"/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dirty="0"/>
              <a:t>Put your hands on your  </a:t>
            </a:r>
            <a:r>
              <a:rPr lang="en-GB" altLang="en-US" dirty="0">
                <a:solidFill>
                  <a:srgbClr val="FF0000"/>
                </a:solidFill>
              </a:rPr>
              <a:t>h</a:t>
            </a:r>
            <a:r>
              <a:rPr lang="en-GB" altLang="en-US" dirty="0"/>
              <a:t>  </a:t>
            </a:r>
            <a:r>
              <a:rPr lang="en-GB" altLang="en-US" dirty="0">
                <a:solidFill>
                  <a:srgbClr val="FF0000"/>
                </a:solidFill>
              </a:rPr>
              <a:t>air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dirty="0"/>
              <a:t>Put your hands on your </a:t>
            </a:r>
            <a:r>
              <a:rPr lang="en-GB" altLang="en-US" dirty="0">
                <a:solidFill>
                  <a:srgbClr val="FF0000"/>
                </a:solidFill>
              </a:rPr>
              <a:t>t </a:t>
            </a:r>
            <a:r>
              <a:rPr lang="en-GB" altLang="en-US" dirty="0" err="1">
                <a:solidFill>
                  <a:srgbClr val="FF0000"/>
                </a:solidFill>
              </a:rPr>
              <a:t>oe</a:t>
            </a:r>
            <a:r>
              <a:rPr lang="en-GB" altLang="en-US" dirty="0">
                <a:solidFill>
                  <a:srgbClr val="FF0000"/>
                </a:solidFill>
              </a:rPr>
              <a:t> s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dirty="0"/>
              <a:t>Put a finger on your </a:t>
            </a:r>
            <a:r>
              <a:rPr lang="en-GB" altLang="en-US" dirty="0" err="1">
                <a:solidFill>
                  <a:srgbClr val="FF0000"/>
                </a:solidFill>
              </a:rPr>
              <a:t>ch</a:t>
            </a:r>
            <a:r>
              <a:rPr lang="en-GB" altLang="en-US" dirty="0"/>
              <a:t> </a:t>
            </a:r>
            <a:r>
              <a:rPr lang="en-GB" altLang="en-US" dirty="0" err="1">
                <a:solidFill>
                  <a:srgbClr val="FF0000"/>
                </a:solidFill>
              </a:rPr>
              <a:t>i</a:t>
            </a:r>
            <a:r>
              <a:rPr lang="en-GB" altLang="en-US" dirty="0">
                <a:solidFill>
                  <a:srgbClr val="FF0000"/>
                </a:solidFill>
              </a:rPr>
              <a:t> n</a:t>
            </a:r>
            <a:r>
              <a:rPr lang="en-GB" altLang="en-US" dirty="0"/>
              <a:t> </a:t>
            </a:r>
          </a:p>
          <a:p>
            <a:pPr>
              <a:lnSpc>
                <a:spcPct val="80000"/>
              </a:lnSpc>
            </a:pPr>
            <a:r>
              <a:rPr lang="en-GB" altLang="en-US" dirty="0"/>
              <a:t>This game can be done in the car .. I’m going to FRED talk a word and you have to tell me what it is </a:t>
            </a:r>
            <a:r>
              <a:rPr lang="en-GB" altLang="en-US" dirty="0">
                <a:solidFill>
                  <a:srgbClr val="FF0000"/>
                </a:solidFill>
                <a:latin typeface="SassoonPrimaryInfant" pitchFamily="2" charset="0"/>
              </a:rPr>
              <a:t>h a n d.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latin typeface="SassoonPrimaryInfant" pitchFamily="2" charset="0"/>
              </a:rPr>
              <a:t>Or around the house…   Put on your </a:t>
            </a:r>
            <a:r>
              <a:rPr lang="en-GB" altLang="en-US" dirty="0">
                <a:solidFill>
                  <a:srgbClr val="FF0000"/>
                </a:solidFill>
                <a:latin typeface="SassoonPrimaryInfant" pitchFamily="2" charset="0"/>
              </a:rPr>
              <a:t>c  </a:t>
            </a:r>
            <a:r>
              <a:rPr lang="en-GB" altLang="en-US" dirty="0" err="1">
                <a:solidFill>
                  <a:srgbClr val="FF0000"/>
                </a:solidFill>
                <a:latin typeface="SassoonPrimaryInfant" pitchFamily="2" charset="0"/>
              </a:rPr>
              <a:t>oa</a:t>
            </a:r>
            <a:r>
              <a:rPr lang="en-GB" altLang="en-US" dirty="0">
                <a:solidFill>
                  <a:srgbClr val="FF0000"/>
                </a:solidFill>
                <a:latin typeface="SassoonPrimaryInfant" pitchFamily="2" charset="0"/>
              </a:rPr>
              <a:t>  t. </a:t>
            </a:r>
          </a:p>
          <a:p>
            <a:pPr>
              <a:lnSpc>
                <a:spcPct val="80000"/>
              </a:lnSpc>
              <a:buFontTx/>
              <a:buNone/>
            </a:pPr>
            <a:endParaRPr lang="en-GB" altLang="en-US" dirty="0">
              <a:latin typeface="SassoonPrimaryInfant" pitchFamily="2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n-GB" altLang="en-US" dirty="0"/>
          </a:p>
          <a:p>
            <a:pPr>
              <a:lnSpc>
                <a:spcPct val="80000"/>
              </a:lnSpc>
              <a:buFontTx/>
              <a:buNone/>
            </a:pPr>
            <a:endParaRPr lang="en-GB" altLang="en-US" dirty="0"/>
          </a:p>
        </p:txBody>
      </p:sp>
      <p:sp>
        <p:nvSpPr>
          <p:cNvPr id="10243" name="Text Box 4">
            <a:extLst>
              <a:ext uri="{FF2B5EF4-FFF2-40B4-BE49-F238E27FC236}">
                <a16:creationId xmlns:a16="http://schemas.microsoft.com/office/drawing/2014/main" id="{E1856DD0-4FA9-4291-92E1-217F536286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"/>
            <a:ext cx="3200400" cy="36671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1800">
                <a:latin typeface="SassoonPrimaryInfant" pitchFamily="2" charset="0"/>
              </a:rPr>
              <a:t>Activity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8C999-676B-408F-AE07-22C300A84C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Here are some other examples for you to try..</a:t>
            </a:r>
          </a:p>
        </p:txBody>
      </p:sp>
    </p:spTree>
    <p:extLst>
      <p:ext uri="{BB962C8B-B14F-4D97-AF65-F5344CB8AC3E}">
        <p14:creationId xmlns:p14="http://schemas.microsoft.com/office/powerpoint/2010/main" val="1653665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>
            <a:extLst>
              <a:ext uri="{FF2B5EF4-FFF2-40B4-BE49-F238E27FC236}">
                <a16:creationId xmlns:a16="http://schemas.microsoft.com/office/drawing/2014/main" id="{F867A14B-8C60-4A66-83CB-E6ACDBA2AC48}"/>
              </a:ext>
            </a:extLst>
          </p:cNvPr>
          <p:cNvGrpSpPr>
            <a:grpSpLocks/>
          </p:cNvGrpSpPr>
          <p:nvPr/>
        </p:nvGrpSpPr>
        <p:grpSpPr bwMode="auto">
          <a:xfrm>
            <a:off x="3733800" y="1219200"/>
            <a:ext cx="5410200" cy="3810000"/>
            <a:chOff x="106977771" y="104779104"/>
            <a:chExt cx="3024000" cy="2502000"/>
          </a:xfrm>
        </p:grpSpPr>
        <p:sp>
          <p:nvSpPr>
            <p:cNvPr id="13315" name="Text Box 3">
              <a:extLst>
                <a:ext uri="{FF2B5EF4-FFF2-40B4-BE49-F238E27FC236}">
                  <a16:creationId xmlns:a16="http://schemas.microsoft.com/office/drawing/2014/main" id="{020D42D8-26A3-4BDB-899C-759D7426A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6977771" y="104833104"/>
              <a:ext cx="864000" cy="187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0">
                  <a:solidFill>
                    <a:srgbClr val="000000"/>
                  </a:solidFill>
                  <a:latin typeface="SassoonPrimaryInfant" pitchFamily="2" charset="0"/>
                </a:rPr>
                <a:t>c</a:t>
              </a:r>
              <a:endParaRPr lang="en-GB" altLang="en-US" sz="18000"/>
            </a:p>
          </p:txBody>
        </p:sp>
        <p:sp>
          <p:nvSpPr>
            <p:cNvPr id="13316" name="Text Box 4">
              <a:extLst>
                <a:ext uri="{FF2B5EF4-FFF2-40B4-BE49-F238E27FC236}">
                  <a16:creationId xmlns:a16="http://schemas.microsoft.com/office/drawing/2014/main" id="{6A684C63-54FF-4D90-A83F-AD341C741D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8057771" y="104779104"/>
              <a:ext cx="864000" cy="190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0">
                  <a:solidFill>
                    <a:srgbClr val="000000"/>
                  </a:solidFill>
                  <a:latin typeface="Comic Sans MS" panose="030F0702030302020204" pitchFamily="66" charset="0"/>
                </a:rPr>
                <a:t>a</a:t>
              </a:r>
              <a:endParaRPr lang="en-GB" altLang="en-US" sz="18000">
                <a:latin typeface="Comic Sans MS" panose="030F0702030302020204" pitchFamily="66" charset="0"/>
              </a:endParaRPr>
            </a:p>
          </p:txBody>
        </p:sp>
        <p:sp>
          <p:nvSpPr>
            <p:cNvPr id="13317" name="Text Box 5">
              <a:extLst>
                <a:ext uri="{FF2B5EF4-FFF2-40B4-BE49-F238E27FC236}">
                  <a16:creationId xmlns:a16="http://schemas.microsoft.com/office/drawing/2014/main" id="{A2A1D628-AA8F-4B78-81EE-FB3333CA9D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9137771" y="104797104"/>
              <a:ext cx="864000" cy="187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0">
                  <a:solidFill>
                    <a:srgbClr val="000000"/>
                  </a:solidFill>
                  <a:latin typeface="SassoonPrimaryInfant" pitchFamily="2" charset="0"/>
                </a:rPr>
                <a:t>n</a:t>
              </a:r>
              <a:endParaRPr lang="en-GB" altLang="en-US" sz="18000"/>
            </a:p>
          </p:txBody>
        </p:sp>
        <p:sp>
          <p:nvSpPr>
            <p:cNvPr id="13318" name="Oval 6">
              <a:extLst>
                <a:ext uri="{FF2B5EF4-FFF2-40B4-BE49-F238E27FC236}">
                  <a16:creationId xmlns:a16="http://schemas.microsoft.com/office/drawing/2014/main" id="{D5EFBFD4-521A-4225-97FC-EC083F6BB7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57771" y="106921104"/>
              <a:ext cx="360000" cy="360000"/>
            </a:xfrm>
            <a:prstGeom prst="ellipse">
              <a:avLst/>
            </a:prstGeom>
            <a:solidFill>
              <a:srgbClr val="000000"/>
            </a:solidFill>
            <a:ln w="9525" algn="in">
              <a:solidFill>
                <a:srgbClr val="000000"/>
              </a:solidFill>
              <a:round/>
              <a:headEnd/>
              <a:tailEnd/>
            </a:ln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19" name="Oval 7">
              <a:extLst>
                <a:ext uri="{FF2B5EF4-FFF2-40B4-BE49-F238E27FC236}">
                  <a16:creationId xmlns:a16="http://schemas.microsoft.com/office/drawing/2014/main" id="{418C0230-F1D1-4BBA-8354-15CEABFCF3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345771" y="106921104"/>
              <a:ext cx="360000" cy="360000"/>
            </a:xfrm>
            <a:prstGeom prst="ellipse">
              <a:avLst/>
            </a:prstGeom>
            <a:solidFill>
              <a:srgbClr val="000000"/>
            </a:solidFill>
            <a:ln w="9525" algn="in">
              <a:solidFill>
                <a:srgbClr val="000000"/>
              </a:solidFill>
              <a:round/>
              <a:headEnd/>
              <a:tailEnd/>
            </a:ln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20" name="Oval 8">
              <a:extLst>
                <a:ext uri="{FF2B5EF4-FFF2-40B4-BE49-F238E27FC236}">
                  <a16:creationId xmlns:a16="http://schemas.microsoft.com/office/drawing/2014/main" id="{586F1E60-C330-4039-8872-EF96185A93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425771" y="106921104"/>
              <a:ext cx="360000" cy="360000"/>
            </a:xfrm>
            <a:prstGeom prst="ellipse">
              <a:avLst/>
            </a:prstGeom>
            <a:solidFill>
              <a:srgbClr val="000000"/>
            </a:solidFill>
            <a:ln w="9525" algn="in">
              <a:solidFill>
                <a:srgbClr val="000000"/>
              </a:solidFill>
              <a:round/>
              <a:headEnd/>
              <a:tailEnd/>
            </a:ln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>
            <a:extLst>
              <a:ext uri="{FF2B5EF4-FFF2-40B4-BE49-F238E27FC236}">
                <a16:creationId xmlns:a16="http://schemas.microsoft.com/office/drawing/2014/main" id="{5BB6A473-166F-42E1-9D5B-A37BE53ED035}"/>
              </a:ext>
            </a:extLst>
          </p:cNvPr>
          <p:cNvGrpSpPr>
            <a:grpSpLocks/>
          </p:cNvGrpSpPr>
          <p:nvPr/>
        </p:nvGrpSpPr>
        <p:grpSpPr bwMode="auto">
          <a:xfrm>
            <a:off x="3733800" y="1219200"/>
            <a:ext cx="5410200" cy="3810000"/>
            <a:chOff x="106977771" y="104779104"/>
            <a:chExt cx="3024000" cy="2502000"/>
          </a:xfrm>
        </p:grpSpPr>
        <p:sp>
          <p:nvSpPr>
            <p:cNvPr id="12291" name="Text Box 3">
              <a:extLst>
                <a:ext uri="{FF2B5EF4-FFF2-40B4-BE49-F238E27FC236}">
                  <a16:creationId xmlns:a16="http://schemas.microsoft.com/office/drawing/2014/main" id="{B823319D-A8B0-4E02-9321-ACFF3D5E8B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6977771" y="104833104"/>
              <a:ext cx="864000" cy="187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0">
                  <a:solidFill>
                    <a:srgbClr val="000000"/>
                  </a:solidFill>
                  <a:latin typeface="SassoonPrimaryInfant" pitchFamily="2" charset="0"/>
                </a:rPr>
                <a:t>p</a:t>
              </a:r>
              <a:endParaRPr lang="en-GB" altLang="en-US" sz="18000"/>
            </a:p>
          </p:txBody>
        </p:sp>
        <p:sp>
          <p:nvSpPr>
            <p:cNvPr id="12292" name="Text Box 4">
              <a:extLst>
                <a:ext uri="{FF2B5EF4-FFF2-40B4-BE49-F238E27FC236}">
                  <a16:creationId xmlns:a16="http://schemas.microsoft.com/office/drawing/2014/main" id="{F8011FC5-9AAE-42DE-9C3A-AD1AD85CAB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8057771" y="104779104"/>
              <a:ext cx="864000" cy="190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0">
                  <a:solidFill>
                    <a:srgbClr val="000000"/>
                  </a:solidFill>
                  <a:latin typeface="SassoonPrimaryInfant" pitchFamily="2" charset="0"/>
                </a:rPr>
                <a:t>i</a:t>
              </a:r>
              <a:endParaRPr lang="en-GB" altLang="en-US" sz="18000"/>
            </a:p>
          </p:txBody>
        </p:sp>
        <p:sp>
          <p:nvSpPr>
            <p:cNvPr id="12293" name="Text Box 5">
              <a:extLst>
                <a:ext uri="{FF2B5EF4-FFF2-40B4-BE49-F238E27FC236}">
                  <a16:creationId xmlns:a16="http://schemas.microsoft.com/office/drawing/2014/main" id="{D2820510-770D-43AA-9A97-D94704AF54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9137771" y="104797104"/>
              <a:ext cx="864000" cy="187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8000">
                  <a:solidFill>
                    <a:srgbClr val="000000"/>
                  </a:solidFill>
                  <a:latin typeface="SassoonPrimaryInfant" pitchFamily="2" charset="0"/>
                </a:rPr>
                <a:t>n</a:t>
              </a:r>
              <a:endParaRPr lang="en-GB" altLang="en-US" sz="18000"/>
            </a:p>
          </p:txBody>
        </p:sp>
        <p:sp>
          <p:nvSpPr>
            <p:cNvPr id="12294" name="Oval 6">
              <a:extLst>
                <a:ext uri="{FF2B5EF4-FFF2-40B4-BE49-F238E27FC236}">
                  <a16:creationId xmlns:a16="http://schemas.microsoft.com/office/drawing/2014/main" id="{3E90D36D-FE07-440E-BA1B-90AE8D8803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57771" y="106921104"/>
              <a:ext cx="360000" cy="360000"/>
            </a:xfrm>
            <a:prstGeom prst="ellipse">
              <a:avLst/>
            </a:prstGeom>
            <a:solidFill>
              <a:srgbClr val="000000"/>
            </a:solidFill>
            <a:ln w="9525" algn="in">
              <a:solidFill>
                <a:srgbClr val="000000"/>
              </a:solidFill>
              <a:round/>
              <a:headEnd/>
              <a:tailEnd/>
            </a:ln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2295" name="Oval 7">
              <a:extLst>
                <a:ext uri="{FF2B5EF4-FFF2-40B4-BE49-F238E27FC236}">
                  <a16:creationId xmlns:a16="http://schemas.microsoft.com/office/drawing/2014/main" id="{9A404E7D-6E9A-4701-A4A5-0BFDE2D030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345771" y="106921104"/>
              <a:ext cx="360000" cy="360000"/>
            </a:xfrm>
            <a:prstGeom prst="ellipse">
              <a:avLst/>
            </a:prstGeom>
            <a:solidFill>
              <a:srgbClr val="000000"/>
            </a:solidFill>
            <a:ln w="9525" algn="in">
              <a:solidFill>
                <a:srgbClr val="000000"/>
              </a:solidFill>
              <a:round/>
              <a:headEnd/>
              <a:tailEnd/>
            </a:ln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2296" name="Oval 8">
              <a:extLst>
                <a:ext uri="{FF2B5EF4-FFF2-40B4-BE49-F238E27FC236}">
                  <a16:creationId xmlns:a16="http://schemas.microsoft.com/office/drawing/2014/main" id="{AAC05F9C-6258-4B3C-A2E2-8CD6695620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425771" y="106921104"/>
              <a:ext cx="360000" cy="360000"/>
            </a:xfrm>
            <a:prstGeom prst="ellipse">
              <a:avLst/>
            </a:prstGeom>
            <a:solidFill>
              <a:srgbClr val="000000"/>
            </a:solidFill>
            <a:ln w="9525" algn="in">
              <a:solidFill>
                <a:srgbClr val="000000"/>
              </a:solidFill>
              <a:round/>
              <a:headEnd/>
              <a:tailEnd/>
            </a:ln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7CDB027E-22F4-461F-B14A-20068E69D6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838200"/>
            <a:ext cx="3581400" cy="1676400"/>
          </a:xfrm>
          <a:prstGeom prst="rect">
            <a:avLst/>
          </a:prstGeom>
          <a:solidFill>
            <a:srgbClr val="33CC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600">
                <a:latin typeface="SassoonPrimaryInfant" pitchFamily="2" charset="0"/>
              </a:rPr>
              <a:t>c </a:t>
            </a:r>
            <a:r>
              <a:rPr lang="en-GB" altLang="en-US" sz="9600">
                <a:latin typeface="Comic Sans MS" panose="030F0702030302020204" pitchFamily="66" charset="0"/>
              </a:rPr>
              <a:t>a</a:t>
            </a:r>
            <a:r>
              <a:rPr lang="en-GB" altLang="en-US" sz="9600">
                <a:latin typeface="SassoonPrimaryInfant" pitchFamily="2" charset="0"/>
              </a:rPr>
              <a:t> t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1F3DCA5F-B35D-4B22-9CF7-1488F25897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3886200"/>
            <a:ext cx="3581400" cy="1676400"/>
          </a:xfrm>
          <a:prstGeom prst="rect">
            <a:avLst/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600">
                <a:latin typeface="SassoonPrimaryInfant" pitchFamily="2" charset="0"/>
              </a:rPr>
              <a:t>m u m</a:t>
            </a:r>
          </a:p>
        </p:txBody>
      </p:sp>
      <p:sp>
        <p:nvSpPr>
          <p:cNvPr id="8196" name="Rectangle 4">
            <a:extLst>
              <a:ext uri="{FF2B5EF4-FFF2-40B4-BE49-F238E27FC236}">
                <a16:creationId xmlns:a16="http://schemas.microsoft.com/office/drawing/2014/main" id="{53BC7973-2107-47DF-BE93-46B392E872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3962400"/>
            <a:ext cx="3581400" cy="1676400"/>
          </a:xfrm>
          <a:prstGeom prst="rect">
            <a:avLst/>
          </a:prstGeom>
          <a:solidFill>
            <a:srgbClr val="33CC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600">
                <a:latin typeface="SassoonPrimaryInfant" pitchFamily="2" charset="0"/>
              </a:rPr>
              <a:t>u p</a:t>
            </a:r>
          </a:p>
        </p:txBody>
      </p:sp>
      <p:sp>
        <p:nvSpPr>
          <p:cNvPr id="11269" name="Text Box 6">
            <a:extLst>
              <a:ext uri="{FF2B5EF4-FFF2-40B4-BE49-F238E27FC236}">
                <a16:creationId xmlns:a16="http://schemas.microsoft.com/office/drawing/2014/main" id="{31A5EA62-1008-4C54-84C2-3AA1DE7B52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0"/>
            <a:ext cx="67818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>
                <a:latin typeface="SassoonPrimaryInfant" pitchFamily="2" charset="0"/>
              </a:rPr>
              <a:t>Green words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8195" grpId="0" animBg="1"/>
      <p:bldP spid="819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>
            <a:extLst>
              <a:ext uri="{FF2B5EF4-FFF2-40B4-BE49-F238E27FC236}">
                <a16:creationId xmlns:a16="http://schemas.microsoft.com/office/drawing/2014/main" id="{B1B56310-43E0-40B2-8EF1-7A4AC4BF88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09601"/>
            <a:ext cx="12192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0000">
                <a:solidFill>
                  <a:srgbClr val="6666FF"/>
                </a:solidFill>
                <a:latin typeface="SassoonPrimaryInfant" pitchFamily="2" charset="0"/>
              </a:rPr>
              <a:t>ll</a:t>
            </a:r>
          </a:p>
        </p:txBody>
      </p:sp>
      <p:sp>
        <p:nvSpPr>
          <p:cNvPr id="14339" name="Text Box 5">
            <a:extLst>
              <a:ext uri="{FF2B5EF4-FFF2-40B4-BE49-F238E27FC236}">
                <a16:creationId xmlns:a16="http://schemas.microsoft.com/office/drawing/2014/main" id="{DC47C0F9-DD44-4C40-8CA1-E740A032D9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1295401"/>
            <a:ext cx="17526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0000">
                <a:solidFill>
                  <a:srgbClr val="9933FF"/>
                </a:solidFill>
                <a:latin typeface="SassoonPrimaryInfant" pitchFamily="2" charset="0"/>
              </a:rPr>
              <a:t>ff</a:t>
            </a:r>
          </a:p>
        </p:txBody>
      </p:sp>
      <p:sp>
        <p:nvSpPr>
          <p:cNvPr id="14340" name="Text Box 6">
            <a:extLst>
              <a:ext uri="{FF2B5EF4-FFF2-40B4-BE49-F238E27FC236}">
                <a16:creationId xmlns:a16="http://schemas.microsoft.com/office/drawing/2014/main" id="{DF6A73BC-1A5C-4542-9047-492383A9B4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914401"/>
            <a:ext cx="15240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0000">
                <a:solidFill>
                  <a:srgbClr val="33CC33"/>
                </a:solidFill>
                <a:latin typeface="SassoonPrimaryInfant" pitchFamily="2" charset="0"/>
              </a:rPr>
              <a:t>ss</a:t>
            </a:r>
          </a:p>
        </p:txBody>
      </p:sp>
      <p:sp>
        <p:nvSpPr>
          <p:cNvPr id="14341" name="Text Box 7">
            <a:extLst>
              <a:ext uri="{FF2B5EF4-FFF2-40B4-BE49-F238E27FC236}">
                <a16:creationId xmlns:a16="http://schemas.microsoft.com/office/drawing/2014/main" id="{ACA34C3C-7236-4416-B6BB-6CDAF16CAB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914401"/>
            <a:ext cx="19812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0000">
                <a:solidFill>
                  <a:srgbClr val="FF0000"/>
                </a:solidFill>
                <a:latin typeface="SassoonPrimaryInfant" pitchFamily="2" charset="0"/>
              </a:rPr>
              <a:t> ck </a:t>
            </a:r>
          </a:p>
        </p:txBody>
      </p:sp>
      <p:sp>
        <p:nvSpPr>
          <p:cNvPr id="14342" name="Text Box 7">
            <a:extLst>
              <a:ext uri="{FF2B5EF4-FFF2-40B4-BE49-F238E27FC236}">
                <a16:creationId xmlns:a16="http://schemas.microsoft.com/office/drawing/2014/main" id="{7ED8DC92-C9EB-4855-9896-1E198FE8A7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2743201"/>
            <a:ext cx="16764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0000">
                <a:solidFill>
                  <a:srgbClr val="FF6600"/>
                </a:solidFill>
                <a:latin typeface="SassoonPrimaryInfant" pitchFamily="2" charset="0"/>
              </a:rPr>
              <a:t>ch</a:t>
            </a:r>
          </a:p>
        </p:txBody>
      </p:sp>
      <p:sp>
        <p:nvSpPr>
          <p:cNvPr id="14343" name="Text Box 8">
            <a:extLst>
              <a:ext uri="{FF2B5EF4-FFF2-40B4-BE49-F238E27FC236}">
                <a16:creationId xmlns:a16="http://schemas.microsoft.com/office/drawing/2014/main" id="{7B06BD3D-B978-48F5-BA2A-E460F75AF0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2438401"/>
            <a:ext cx="17526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0000">
                <a:solidFill>
                  <a:srgbClr val="FFCC00"/>
                </a:solidFill>
                <a:latin typeface="SassoonPrimaryInfant" pitchFamily="2" charset="0"/>
              </a:rPr>
              <a:t>sh</a:t>
            </a:r>
          </a:p>
        </p:txBody>
      </p:sp>
      <p:sp>
        <p:nvSpPr>
          <p:cNvPr id="14344" name="Rectangle 9">
            <a:extLst>
              <a:ext uri="{FF2B5EF4-FFF2-40B4-BE49-F238E27FC236}">
                <a16:creationId xmlns:a16="http://schemas.microsoft.com/office/drawing/2014/main" id="{AD468A4B-24B0-4E3E-9FC0-92EDDC6A68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2743201"/>
            <a:ext cx="14478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0000">
                <a:solidFill>
                  <a:srgbClr val="A50021"/>
                </a:solidFill>
                <a:latin typeface="SassoonPrimaryInfant" pitchFamily="2" charset="0"/>
              </a:rPr>
              <a:t>th</a:t>
            </a:r>
          </a:p>
        </p:txBody>
      </p:sp>
      <p:sp>
        <p:nvSpPr>
          <p:cNvPr id="14345" name="Text Box 11">
            <a:extLst>
              <a:ext uri="{FF2B5EF4-FFF2-40B4-BE49-F238E27FC236}">
                <a16:creationId xmlns:a16="http://schemas.microsoft.com/office/drawing/2014/main" id="{6BE08FCB-356A-42FA-93B5-2E6130F607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4800601"/>
            <a:ext cx="16764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0000">
                <a:solidFill>
                  <a:srgbClr val="000099"/>
                </a:solidFill>
                <a:latin typeface="SassoonPrimaryInfant" pitchFamily="2" charset="0"/>
              </a:rPr>
              <a:t>nk</a:t>
            </a:r>
          </a:p>
        </p:txBody>
      </p:sp>
      <p:sp>
        <p:nvSpPr>
          <p:cNvPr id="14346" name="Text Box 13">
            <a:extLst>
              <a:ext uri="{FF2B5EF4-FFF2-40B4-BE49-F238E27FC236}">
                <a16:creationId xmlns:a16="http://schemas.microsoft.com/office/drawing/2014/main" id="{5BB3AE93-1673-4A20-8CD7-03E5BF1B9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0" y="4724401"/>
            <a:ext cx="16764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0000">
                <a:latin typeface="SassoonPrimaryInfant" pitchFamily="2" charset="0"/>
              </a:rPr>
              <a:t>ng</a:t>
            </a:r>
          </a:p>
        </p:txBody>
      </p:sp>
      <p:sp>
        <p:nvSpPr>
          <p:cNvPr id="14347" name="Text Box 14">
            <a:extLst>
              <a:ext uri="{FF2B5EF4-FFF2-40B4-BE49-F238E27FC236}">
                <a16:creationId xmlns:a16="http://schemas.microsoft.com/office/drawing/2014/main" id="{38535109-547F-4238-A215-D5090EDDE7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274638"/>
            <a:ext cx="5486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1800" u="sng"/>
          </a:p>
        </p:txBody>
      </p:sp>
      <p:sp>
        <p:nvSpPr>
          <p:cNvPr id="14348" name="Text Box 15">
            <a:extLst>
              <a:ext uri="{FF2B5EF4-FFF2-40B4-BE49-F238E27FC236}">
                <a16:creationId xmlns:a16="http://schemas.microsoft.com/office/drawing/2014/main" id="{59AEEE0A-3410-429B-8CDA-D4892D10AE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304801"/>
            <a:ext cx="48768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1800" b="1" u="sng" dirty="0">
                <a:latin typeface="SassoonPrimaryInfant" pitchFamily="2" charset="0"/>
              </a:rPr>
              <a:t>Some sounds (phonemes) have two letters one sound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>
            <a:extLst>
              <a:ext uri="{FF2B5EF4-FFF2-40B4-BE49-F238E27FC236}">
                <a16:creationId xmlns:a16="http://schemas.microsoft.com/office/drawing/2014/main" id="{88987F46-1A46-489D-AE8A-634BA5C7D5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9601" y="1447800"/>
            <a:ext cx="1089025" cy="266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0">
                <a:solidFill>
                  <a:srgbClr val="000000"/>
                </a:solidFill>
                <a:latin typeface="SassoonPrimaryInfant" pitchFamily="2" charset="0"/>
              </a:rPr>
              <a:t>h</a:t>
            </a:r>
            <a:endParaRPr lang="en-GB" altLang="en-US" sz="18000"/>
          </a:p>
        </p:txBody>
      </p:sp>
      <p:sp>
        <p:nvSpPr>
          <p:cNvPr id="15363" name="Text Box 3">
            <a:extLst>
              <a:ext uri="{FF2B5EF4-FFF2-40B4-BE49-F238E27FC236}">
                <a16:creationId xmlns:a16="http://schemas.microsoft.com/office/drawing/2014/main" id="{A3E0F210-D87B-46EB-BD7E-F809EFDE54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0089" y="1371600"/>
            <a:ext cx="1089025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0">
                <a:solidFill>
                  <a:srgbClr val="000000"/>
                </a:solidFill>
                <a:latin typeface="SassoonPrimaryInfant" pitchFamily="2" charset="0"/>
              </a:rPr>
              <a:t>i</a:t>
            </a:r>
            <a:endParaRPr lang="en-GB" altLang="en-US" sz="18000"/>
          </a:p>
        </p:txBody>
      </p:sp>
      <p:sp>
        <p:nvSpPr>
          <p:cNvPr id="15364" name="Text Box 4">
            <a:extLst>
              <a:ext uri="{FF2B5EF4-FFF2-40B4-BE49-F238E27FC236}">
                <a16:creationId xmlns:a16="http://schemas.microsoft.com/office/drawing/2014/main" id="{54847CFA-1329-4000-9582-BE45BAE9C5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0576" y="1397000"/>
            <a:ext cx="1393825" cy="266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0">
                <a:solidFill>
                  <a:srgbClr val="000000"/>
                </a:solidFill>
                <a:latin typeface="SassoonPrimaryInfant" pitchFamily="2" charset="0"/>
              </a:rPr>
              <a:t>ll</a:t>
            </a:r>
            <a:endParaRPr lang="en-GB" altLang="en-US" sz="18000"/>
          </a:p>
        </p:txBody>
      </p:sp>
      <p:sp>
        <p:nvSpPr>
          <p:cNvPr id="15365" name="Oval 5">
            <a:extLst>
              <a:ext uri="{FF2B5EF4-FFF2-40B4-BE49-F238E27FC236}">
                <a16:creationId xmlns:a16="http://schemas.microsoft.com/office/drawing/2014/main" id="{F196DC56-1C18-4AF2-82E3-23289BBA1E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6614" y="4213226"/>
            <a:ext cx="454025" cy="511175"/>
          </a:xfrm>
          <a:prstGeom prst="ellipse">
            <a:avLst/>
          </a:prstGeom>
          <a:solidFill>
            <a:srgbClr val="000000"/>
          </a:solidFill>
          <a:ln w="9525" algn="in">
            <a:solidFill>
              <a:srgbClr val="000000"/>
            </a:solidFill>
            <a:round/>
            <a:headEnd/>
            <a:tailEnd/>
          </a:ln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5366" name="Oval 6">
            <a:extLst>
              <a:ext uri="{FF2B5EF4-FFF2-40B4-BE49-F238E27FC236}">
                <a16:creationId xmlns:a16="http://schemas.microsoft.com/office/drawing/2014/main" id="{A8FEC28D-66BE-4897-82AC-56AAE9325F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3625" y="4213226"/>
            <a:ext cx="452438" cy="511175"/>
          </a:xfrm>
          <a:prstGeom prst="ellipse">
            <a:avLst/>
          </a:prstGeom>
          <a:solidFill>
            <a:srgbClr val="000000"/>
          </a:solidFill>
          <a:ln w="9525" algn="in">
            <a:solidFill>
              <a:srgbClr val="000000"/>
            </a:solidFill>
            <a:round/>
            <a:headEnd/>
            <a:tailEnd/>
          </a:ln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5367" name="Oval 7">
            <a:extLst>
              <a:ext uri="{FF2B5EF4-FFF2-40B4-BE49-F238E27FC236}">
                <a16:creationId xmlns:a16="http://schemas.microsoft.com/office/drawing/2014/main" id="{9F352A94-1C2B-4220-BCA3-368A0A0CE3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343401"/>
            <a:ext cx="1219200" cy="206375"/>
          </a:xfrm>
          <a:prstGeom prst="ellipse">
            <a:avLst/>
          </a:prstGeom>
          <a:solidFill>
            <a:srgbClr val="000000"/>
          </a:solidFill>
          <a:ln w="9525" algn="in">
            <a:solidFill>
              <a:srgbClr val="000000"/>
            </a:solidFill>
            <a:round/>
            <a:headEnd/>
            <a:tailEnd/>
          </a:ln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>
            <a:extLst>
              <a:ext uri="{FF2B5EF4-FFF2-40B4-BE49-F238E27FC236}">
                <a16:creationId xmlns:a16="http://schemas.microsoft.com/office/drawing/2014/main" id="{147CD7E1-13B8-48F0-9DCE-E0FB5AF279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5300" y="3226191"/>
            <a:ext cx="3581400" cy="16764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600" dirty="0">
                <a:latin typeface="SassoonPrimaryInfant" pitchFamily="2" charset="0"/>
              </a:rPr>
              <a:t>t h e</a:t>
            </a:r>
          </a:p>
        </p:txBody>
      </p:sp>
      <p:sp>
        <p:nvSpPr>
          <p:cNvPr id="14342" name="Rectangle 6">
            <a:extLst>
              <a:ext uri="{FF2B5EF4-FFF2-40B4-BE49-F238E27FC236}">
                <a16:creationId xmlns:a16="http://schemas.microsoft.com/office/drawing/2014/main" id="{99DB9427-8E1B-49C5-8E5F-F70131BF15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1302" y="4953000"/>
            <a:ext cx="3581400" cy="16764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600" dirty="0">
                <a:latin typeface="SassoonPrimaryInfant" pitchFamily="2" charset="0"/>
              </a:rPr>
              <a:t>l </a:t>
            </a:r>
            <a:r>
              <a:rPr lang="en-GB" altLang="en-US" sz="9600" dirty="0" err="1">
                <a:latin typeface="SassoonPrimaryInfant" pitchFamily="2" charset="0"/>
              </a:rPr>
              <a:t>i</a:t>
            </a:r>
            <a:r>
              <a:rPr lang="en-GB" altLang="en-US" sz="9600" dirty="0">
                <a:latin typeface="SassoonPrimaryInfant" pitchFamily="2" charset="0"/>
              </a:rPr>
              <a:t> k e</a:t>
            </a:r>
          </a:p>
        </p:txBody>
      </p:sp>
      <p:sp>
        <p:nvSpPr>
          <p:cNvPr id="14344" name="Rectangle 8">
            <a:extLst>
              <a:ext uri="{FF2B5EF4-FFF2-40B4-BE49-F238E27FC236}">
                <a16:creationId xmlns:a16="http://schemas.microsoft.com/office/drawing/2014/main" id="{C504F3AC-FA03-4839-8970-E4860B4BB3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9298" y="4902591"/>
            <a:ext cx="3581400" cy="16764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600">
                <a:latin typeface="SassoonPrimaryInfant" pitchFamily="2" charset="0"/>
              </a:rPr>
              <a:t>t h e 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1CEBF52-938C-4506-8E0D-67F87410F62C}"/>
              </a:ext>
            </a:extLst>
          </p:cNvPr>
          <p:cNvSpPr/>
          <p:nvPr/>
        </p:nvSpPr>
        <p:spPr>
          <a:xfrm>
            <a:off x="2381249" y="974036"/>
            <a:ext cx="781782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 b="1" dirty="0">
                <a:latin typeface="Sassoon Primary" pitchFamily="50" charset="0"/>
              </a:rPr>
              <a:t>Red words / Tricky words</a:t>
            </a:r>
          </a:p>
          <a:p>
            <a:pPr algn="ctr">
              <a:spcBef>
                <a:spcPct val="50000"/>
              </a:spcBef>
            </a:pPr>
            <a:r>
              <a:rPr lang="en-GB" altLang="en-US" sz="2800" dirty="0">
                <a:latin typeface="Sassoon Primary" pitchFamily="50" charset="0"/>
              </a:rPr>
              <a:t>These are word that cannot be sounded out and blended – we learn them as red words to recognise on sight.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  <p:bldP spid="14342" grpId="0" animBg="1"/>
      <p:bldP spid="1434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B46BF68">
            <a:extLst>
              <a:ext uri="{FF2B5EF4-FFF2-40B4-BE49-F238E27FC236}">
                <a16:creationId xmlns:a16="http://schemas.microsoft.com/office/drawing/2014/main" id="{F72BD475-0D4D-442F-9E08-31FA8B913A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10" t="13530" r="16180" b="8824"/>
          <a:stretch>
            <a:fillRect/>
          </a:stretch>
        </p:blipFill>
        <p:spPr bwMode="auto">
          <a:xfrm>
            <a:off x="4038600" y="304800"/>
            <a:ext cx="4319588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9D5CD03-4021-4536-98A9-B7A8BF47579F}"/>
              </a:ext>
            </a:extLst>
          </p:cNvPr>
          <p:cNvSpPr txBox="1"/>
          <p:nvPr/>
        </p:nvSpPr>
        <p:spPr>
          <a:xfrm>
            <a:off x="9636369" y="2124222"/>
            <a:ext cx="23071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showing correct letter formation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480E8AD1">
            <a:extLst>
              <a:ext uri="{FF2B5EF4-FFF2-40B4-BE49-F238E27FC236}">
                <a16:creationId xmlns:a16="http://schemas.microsoft.com/office/drawing/2014/main" id="{11E4ABCC-BF4D-4D31-B010-71241CEC4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2" t="7361" r="4797" b="19901"/>
          <a:stretch>
            <a:fillRect/>
          </a:stretch>
        </p:blipFill>
        <p:spPr bwMode="auto">
          <a:xfrm>
            <a:off x="3200400" y="152400"/>
            <a:ext cx="5524500" cy="6400800"/>
          </a:xfrm>
          <a:prstGeom prst="rect">
            <a:avLst/>
          </a:prstGeom>
          <a:noFill/>
          <a:ln w="9525" algn="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21287FF-C6C5-4EE4-8016-4DA42F6BC0E3}"/>
              </a:ext>
            </a:extLst>
          </p:cNvPr>
          <p:cNvSpPr txBox="1"/>
          <p:nvPr/>
        </p:nvSpPr>
        <p:spPr>
          <a:xfrm>
            <a:off x="813732" y="671119"/>
            <a:ext cx="16861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Reading in Reception will begin as marks and letters.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5E13D684">
            <a:extLst>
              <a:ext uri="{FF2B5EF4-FFF2-40B4-BE49-F238E27FC236}">
                <a16:creationId xmlns:a16="http://schemas.microsoft.com/office/drawing/2014/main" id="{9B9EDAD6-0367-4A87-BDA1-1BD54CD318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90" t="39052" r="53427" b="34312"/>
          <a:stretch>
            <a:fillRect/>
          </a:stretch>
        </p:blipFill>
        <p:spPr bwMode="auto">
          <a:xfrm>
            <a:off x="2133600" y="1"/>
            <a:ext cx="7772400" cy="656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B493859-E44C-4CDB-9F27-5E570E405D81}"/>
              </a:ext>
            </a:extLst>
          </p:cNvPr>
          <p:cNvSpPr txBox="1"/>
          <p:nvPr/>
        </p:nvSpPr>
        <p:spPr>
          <a:xfrm>
            <a:off x="377505" y="562062"/>
            <a:ext cx="14009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Children will then begin to sound out and write words.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>
            <a:extLst>
              <a:ext uri="{FF2B5EF4-FFF2-40B4-BE49-F238E27FC236}">
                <a16:creationId xmlns:a16="http://schemas.microsoft.com/office/drawing/2014/main" id="{2F0CB6B3-C58B-4113-8BB0-578073269A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81001"/>
            <a:ext cx="8153400" cy="645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47B8EDF-E7AD-49CB-B02F-2167AE0C2DB6}"/>
              </a:ext>
            </a:extLst>
          </p:cNvPr>
          <p:cNvSpPr txBox="1"/>
          <p:nvPr/>
        </p:nvSpPr>
        <p:spPr>
          <a:xfrm>
            <a:off x="268448" y="520117"/>
            <a:ext cx="126673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Eventually, they will begin to write sentences – to begin with phonically then spelling correctly by learning spelling patterns. 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60C07D2C-814B-4C6B-A4A5-7E0DB6BC61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Now over to you.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466DA714-DAA8-45B6-8914-40D3A6038A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400" dirty="0"/>
              <a:t>Ask your child to get things like their c </a:t>
            </a:r>
            <a:r>
              <a:rPr lang="en-GB" altLang="en-US" sz="2400" dirty="0" err="1"/>
              <a:t>oa</a:t>
            </a:r>
            <a:r>
              <a:rPr lang="en-GB" altLang="en-US" sz="2400" dirty="0"/>
              <a:t> t or put their j u m </a:t>
            </a:r>
            <a:r>
              <a:rPr lang="en-GB" altLang="en-US" sz="2400"/>
              <a:t>p er on</a:t>
            </a:r>
            <a:r>
              <a:rPr lang="en-GB" altLang="en-US" sz="2400" dirty="0"/>
              <a:t>. They could try and Fred talk to you too like please can I have a d r </a:t>
            </a:r>
            <a:r>
              <a:rPr lang="en-GB" altLang="en-US" sz="2400" dirty="0" err="1"/>
              <a:t>i</a:t>
            </a:r>
            <a:r>
              <a:rPr lang="en-GB" altLang="en-US" sz="2400" dirty="0"/>
              <a:t> </a:t>
            </a:r>
            <a:r>
              <a:rPr lang="en-GB" altLang="en-US" sz="2400" dirty="0" err="1"/>
              <a:t>nk</a:t>
            </a:r>
            <a:r>
              <a:rPr lang="en-GB" altLang="en-US" sz="2400" dirty="0"/>
              <a:t>?</a:t>
            </a:r>
          </a:p>
          <a:p>
            <a:r>
              <a:rPr lang="en-GB" altLang="en-US" sz="2400" dirty="0"/>
              <a:t>Your child will also be bringing home a phonics reading book and an enjoyment book.  Time spent enjoying both is the only work we send home and is really beneficial to learning</a:t>
            </a:r>
          </a:p>
          <a:p>
            <a:pPr>
              <a:lnSpc>
                <a:spcPct val="90000"/>
              </a:lnSpc>
            </a:pPr>
            <a:r>
              <a:rPr lang="en-GB" altLang="en-US" sz="2400" i="1" dirty="0">
                <a:hlinkClick r:id="rId2"/>
              </a:rPr>
              <a:t>www.</a:t>
            </a:r>
            <a:r>
              <a:rPr lang="en-GB" altLang="en-US" sz="2400" b="1" i="1" dirty="0">
                <a:hlinkClick r:id="rId2"/>
              </a:rPr>
              <a:t>oxfordowl</a:t>
            </a:r>
            <a:r>
              <a:rPr lang="en-GB" altLang="en-US" sz="2400" i="1" dirty="0">
                <a:hlinkClick r:id="rId2"/>
              </a:rPr>
              <a:t>.co.uk/</a:t>
            </a:r>
            <a:r>
              <a:rPr lang="en-GB" altLang="en-US" sz="2400" dirty="0"/>
              <a:t>   Parental advice and free resources. </a:t>
            </a:r>
          </a:p>
          <a:p>
            <a:pPr>
              <a:lnSpc>
                <a:spcPct val="90000"/>
              </a:lnSpc>
            </a:pPr>
            <a:r>
              <a:rPr lang="en-GB" altLang="en-US" sz="2400" dirty="0" err="1"/>
              <a:t>Youtube</a:t>
            </a:r>
            <a:r>
              <a:rPr lang="en-GB" altLang="en-US" sz="2400" dirty="0"/>
              <a:t> articulation of phonemes (letters and sounds)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E6742A-7144-4A8C-BA56-1F4AF379C784}"/>
              </a:ext>
            </a:extLst>
          </p:cNvPr>
          <p:cNvSpPr txBox="1"/>
          <p:nvPr/>
        </p:nvSpPr>
        <p:spPr>
          <a:xfrm>
            <a:off x="2419643" y="1533378"/>
            <a:ext cx="738553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 Primary" pitchFamily="50" charset="0"/>
              </a:rPr>
              <a:t>Thank you for your continued support.  </a:t>
            </a:r>
          </a:p>
          <a:p>
            <a:pPr algn="ctr"/>
            <a:endParaRPr lang="en-GB" sz="3600" dirty="0">
              <a:latin typeface="Sassoon Primary" pitchFamily="50" charset="0"/>
            </a:endParaRPr>
          </a:p>
          <a:p>
            <a:pPr algn="ctr"/>
            <a:r>
              <a:rPr lang="en-GB" sz="3600" dirty="0">
                <a:latin typeface="Sassoon Primary" pitchFamily="50" charset="0"/>
              </a:rPr>
              <a:t>Please do not hesitate to ask a member of </a:t>
            </a:r>
            <a:r>
              <a:rPr lang="en-GB" sz="3600">
                <a:latin typeface="Sassoon Primary" pitchFamily="50" charset="0"/>
              </a:rPr>
              <a:t>the Bluebell </a:t>
            </a:r>
            <a:r>
              <a:rPr lang="en-GB" sz="3600" dirty="0">
                <a:latin typeface="Sassoon Primary" pitchFamily="50" charset="0"/>
              </a:rPr>
              <a:t>team for any support.  </a:t>
            </a:r>
          </a:p>
          <a:p>
            <a:pPr algn="ctr"/>
            <a:endParaRPr lang="en-GB" sz="3600" dirty="0">
              <a:latin typeface="Sassoon Primary" pitchFamily="50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52299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463</Words>
  <Application>Microsoft Office PowerPoint</Application>
  <PresentationFormat>Widescreen</PresentationFormat>
  <Paragraphs>63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Sassoon Primary</vt:lpstr>
      <vt:lpstr>SassoonPrimaryInfant</vt:lpstr>
      <vt:lpstr>Office Theme</vt:lpstr>
      <vt:lpstr>September 2022</vt:lpstr>
      <vt:lpstr>PowerPoint Presentation</vt:lpstr>
      <vt:lpstr>How do we use phonics?</vt:lpstr>
      <vt:lpstr>PowerPoint Presentation</vt:lpstr>
      <vt:lpstr>Here are some other examples for you to try..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over to you.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September 2020</dc:title>
  <dc:creator>Hannah Butler</dc:creator>
  <cp:lastModifiedBy>Claire Lunt</cp:lastModifiedBy>
  <cp:revision>7</cp:revision>
  <dcterms:created xsi:type="dcterms:W3CDTF">2020-09-10T11:07:47Z</dcterms:created>
  <dcterms:modified xsi:type="dcterms:W3CDTF">2023-03-15T10:22:55Z</dcterms:modified>
</cp:coreProperties>
</file>