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310" r:id="rId4"/>
    <p:sldId id="308" r:id="rId5"/>
    <p:sldId id="257" r:id="rId6"/>
    <p:sldId id="300" r:id="rId7"/>
    <p:sldId id="314" r:id="rId8"/>
    <p:sldId id="315" r:id="rId9"/>
    <p:sldId id="261" r:id="rId10"/>
    <p:sldId id="291" r:id="rId11"/>
    <p:sldId id="299" r:id="rId12"/>
    <p:sldId id="307" r:id="rId13"/>
    <p:sldId id="306" r:id="rId14"/>
    <p:sldId id="297" r:id="rId15"/>
    <p:sldId id="283" r:id="rId16"/>
    <p:sldId id="311" r:id="rId17"/>
    <p:sldId id="287" r:id="rId18"/>
    <p:sldId id="304" r:id="rId19"/>
    <p:sldId id="301" r:id="rId20"/>
    <p:sldId id="302" r:id="rId21"/>
    <p:sldId id="303" r:id="rId22"/>
    <p:sldId id="316" r:id="rId23"/>
    <p:sldId id="296" r:id="rId24"/>
    <p:sldId id="282" r:id="rId25"/>
    <p:sldId id="298" r:id="rId26"/>
    <p:sldId id="295" r:id="rId27"/>
    <p:sldId id="290" r:id="rId28"/>
    <p:sldId id="305" r:id="rId29"/>
    <p:sldId id="313" r:id="rId30"/>
    <p:sldId id="284" r:id="rId31"/>
    <p:sldId id="289" r:id="rId32"/>
    <p:sldId id="292" r:id="rId33"/>
    <p:sldId id="276" r:id="rId34"/>
    <p:sldId id="280" r:id="rId35"/>
    <p:sldId id="271" r:id="rId3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41" autoAdjust="0"/>
    <p:restoredTop sz="94660"/>
  </p:normalViewPr>
  <p:slideViewPr>
    <p:cSldViewPr snapToGrid="0">
      <p:cViewPr varScale="1">
        <p:scale>
          <a:sx n="86" d="100"/>
          <a:sy n="86" d="100"/>
        </p:scale>
        <p:origin x="59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481964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1855902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568240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10B7E3B-FF2F-47C0-A671-5EDC66C5C442}" type="datetimeFigureOut">
              <a:rPr lang="en-GB" smtClean="0"/>
              <a:t>08/07/2022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774170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10B7E3B-FF2F-47C0-A671-5EDC66C5C442}" type="datetimeFigureOut">
              <a:rPr lang="en-GB" smtClean="0"/>
              <a:t>08/07/2022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248687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10B7E3B-FF2F-47C0-A671-5EDC66C5C442}" type="datetimeFigureOut">
              <a:rPr lang="en-GB" smtClean="0"/>
              <a:t>08/07/2022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1524537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0B7E3B-FF2F-47C0-A671-5EDC66C5C442}" type="datetimeFigureOut">
              <a:rPr lang="en-GB" smtClean="0"/>
              <a:t>08/07/2022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645203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0B7E3B-FF2F-47C0-A671-5EDC66C5C442}" type="datetimeFigureOut">
              <a:rPr lang="en-GB" smtClean="0"/>
              <a:t>08/07/2022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3469251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10B7E3B-FF2F-47C0-A671-5EDC66C5C442}" type="datetimeFigureOut">
              <a:rPr lang="en-GB" smtClean="0"/>
              <a:t>08/07/2022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120202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1204874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10B7E3B-FF2F-47C0-A671-5EDC66C5C442}" type="datetimeFigureOut">
              <a:rPr lang="en-GB" smtClean="0"/>
              <a:t>08/07/2022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BB100A-B4F5-4A3D-800C-B4EDB5F942F8}" type="slidenum">
              <a:rPr lang="en-GB" smtClean="0"/>
              <a:t>‹#›</a:t>
            </a:fld>
            <a:endParaRPr lang="en-GB"/>
          </a:p>
        </p:txBody>
      </p:sp>
    </p:spTree>
    <p:extLst>
      <p:ext uri="{BB962C8B-B14F-4D97-AF65-F5344CB8AC3E}">
        <p14:creationId xmlns:p14="http://schemas.microsoft.com/office/powerpoint/2010/main" val="2889538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0B7E3B-FF2F-47C0-A671-5EDC66C5C442}" type="datetimeFigureOut">
              <a:rPr lang="en-GB" smtClean="0"/>
              <a:t>08/07/2022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BB100A-B4F5-4A3D-800C-B4EDB5F942F8}" type="slidenum">
              <a:rPr lang="en-GB" smtClean="0"/>
              <a:t>‹#›</a:t>
            </a:fld>
            <a:endParaRPr lang="en-GB"/>
          </a:p>
        </p:txBody>
      </p:sp>
    </p:spTree>
    <p:extLst>
      <p:ext uri="{BB962C8B-B14F-4D97-AF65-F5344CB8AC3E}">
        <p14:creationId xmlns:p14="http://schemas.microsoft.com/office/powerpoint/2010/main" val="19170588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2672" y="1122362"/>
            <a:ext cx="9265328" cy="3192185"/>
          </a:xfrm>
        </p:spPr>
        <p:txBody>
          <a:bodyPr>
            <a:normAutofit fontScale="90000"/>
          </a:bodyPr>
          <a:lstStyle/>
          <a:p>
            <a:pPr marL="0" indent="0" algn="ctr">
              <a:buNone/>
            </a:pPr>
            <a:br>
              <a:rPr lang="en-GB" sz="3600"/>
            </a:br>
            <a:br>
              <a:rPr lang="en-GB" sz="3600"/>
            </a:br>
            <a:br>
              <a:rPr lang="en-GB" sz="3600"/>
            </a:br>
            <a:br>
              <a:rPr lang="en-GB" sz="3600"/>
            </a:br>
            <a:br>
              <a:rPr lang="en-GB" sz="6000"/>
            </a:br>
            <a:endParaRPr lang="en-GB" dirty="0"/>
          </a:p>
        </p:txBody>
      </p:sp>
      <p:sp>
        <p:nvSpPr>
          <p:cNvPr id="3" name="Subtitle 2"/>
          <p:cNvSpPr>
            <a:spLocks noGrp="1"/>
          </p:cNvSpPr>
          <p:nvPr>
            <p:ph type="subTitle" idx="1"/>
          </p:nvPr>
        </p:nvSpPr>
        <p:spPr/>
        <p:txBody>
          <a:bodyPr/>
          <a:lstStyle/>
          <a:p>
            <a:endParaRPr lang="en-GB" dirty="0"/>
          </a:p>
        </p:txBody>
      </p:sp>
      <p:pic>
        <p:nvPicPr>
          <p:cNvPr id="5" name="Picture 4">
            <a:extLst>
              <a:ext uri="{FF2B5EF4-FFF2-40B4-BE49-F238E27FC236}">
                <a16:creationId xmlns:a16="http://schemas.microsoft.com/office/drawing/2014/main" id="{039AB3BB-EB2C-4366-8DB0-CC62C0FB3531}"/>
              </a:ext>
            </a:extLst>
          </p:cNvPr>
          <p:cNvPicPr>
            <a:picLocks noChangeAspect="1"/>
          </p:cNvPicPr>
          <p:nvPr/>
        </p:nvPicPr>
        <p:blipFill>
          <a:blip r:embed="rId2"/>
          <a:stretch>
            <a:fillRect/>
          </a:stretch>
        </p:blipFill>
        <p:spPr>
          <a:xfrm>
            <a:off x="5960996" y="1111742"/>
            <a:ext cx="6130391" cy="4623896"/>
          </a:xfrm>
          <a:prstGeom prst="rect">
            <a:avLst/>
          </a:prstGeom>
        </p:spPr>
      </p:pic>
      <p:pic>
        <p:nvPicPr>
          <p:cNvPr id="6" name="Picture 5">
            <a:extLst>
              <a:ext uri="{FF2B5EF4-FFF2-40B4-BE49-F238E27FC236}">
                <a16:creationId xmlns:a16="http://schemas.microsoft.com/office/drawing/2014/main" id="{A31F5594-D969-4A10-AE34-05D8F3D3F788}"/>
              </a:ext>
            </a:extLst>
          </p:cNvPr>
          <p:cNvPicPr>
            <a:picLocks noChangeAspect="1"/>
          </p:cNvPicPr>
          <p:nvPr/>
        </p:nvPicPr>
        <p:blipFill>
          <a:blip r:embed="rId3"/>
          <a:stretch>
            <a:fillRect/>
          </a:stretch>
        </p:blipFill>
        <p:spPr>
          <a:xfrm>
            <a:off x="716384" y="601282"/>
            <a:ext cx="1316602" cy="1342934"/>
          </a:xfrm>
          <a:prstGeom prst="rect">
            <a:avLst/>
          </a:prstGeom>
        </p:spPr>
      </p:pic>
      <p:sp>
        <p:nvSpPr>
          <p:cNvPr id="10" name="TextBox 9">
            <a:extLst>
              <a:ext uri="{FF2B5EF4-FFF2-40B4-BE49-F238E27FC236}">
                <a16:creationId xmlns:a16="http://schemas.microsoft.com/office/drawing/2014/main" id="{A19F45EA-38E3-443D-8DA2-649BF64AC7B0}"/>
              </a:ext>
            </a:extLst>
          </p:cNvPr>
          <p:cNvSpPr txBox="1"/>
          <p:nvPr/>
        </p:nvSpPr>
        <p:spPr>
          <a:xfrm>
            <a:off x="229107" y="2082960"/>
            <a:ext cx="5388745" cy="3693319"/>
          </a:xfrm>
          <a:prstGeom prst="rect">
            <a:avLst/>
          </a:prstGeom>
          <a:noFill/>
        </p:spPr>
        <p:txBody>
          <a:bodyPr wrap="square">
            <a:spAutoFit/>
          </a:bodyPr>
          <a:lstStyle/>
          <a:p>
            <a:pPr algn="ctr"/>
            <a:r>
              <a:rPr lang="en-GB" sz="5400"/>
              <a:t>Reading </a:t>
            </a:r>
          </a:p>
          <a:p>
            <a:pPr algn="ctr"/>
            <a:r>
              <a:rPr lang="en-GB" sz="3600"/>
              <a:t>at </a:t>
            </a:r>
            <a:br>
              <a:rPr lang="en-GB" sz="3600"/>
            </a:br>
            <a:r>
              <a:rPr lang="en-GB" sz="3600"/>
              <a:t>Morda Primary School</a:t>
            </a:r>
            <a:br>
              <a:rPr lang="en-GB" sz="3600"/>
            </a:br>
            <a:r>
              <a:rPr lang="en-GB" sz="3600"/>
              <a:t>Subject Overview</a:t>
            </a:r>
            <a:br>
              <a:rPr lang="en-GB" sz="3600"/>
            </a:br>
            <a:r>
              <a:rPr lang="en-GB" sz="3600"/>
              <a:t>and Plan</a:t>
            </a:r>
            <a:br>
              <a:rPr lang="en-GB" sz="3600"/>
            </a:br>
            <a:r>
              <a:rPr lang="en-GB" sz="3600"/>
              <a:t>Last updated June 2022</a:t>
            </a:r>
            <a:endParaRPr lang="en-GB" sz="3600" dirty="0"/>
          </a:p>
        </p:txBody>
      </p:sp>
    </p:spTree>
    <p:extLst>
      <p:ext uri="{BB962C8B-B14F-4D97-AF65-F5344CB8AC3E}">
        <p14:creationId xmlns:p14="http://schemas.microsoft.com/office/powerpoint/2010/main" val="548913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0E80F-8B11-4A44-ADEB-7C0076D760D6}"/>
              </a:ext>
            </a:extLst>
          </p:cNvPr>
          <p:cNvSpPr>
            <a:spLocks noGrp="1"/>
          </p:cNvSpPr>
          <p:nvPr>
            <p:ph type="title"/>
          </p:nvPr>
        </p:nvSpPr>
        <p:spPr/>
        <p:txBody>
          <a:bodyPr/>
          <a:lstStyle/>
          <a:p>
            <a:r>
              <a:rPr lang="en-GB" dirty="0"/>
              <a:t>Why Reading is so important at Morda ! </a:t>
            </a:r>
          </a:p>
        </p:txBody>
      </p:sp>
      <p:pic>
        <p:nvPicPr>
          <p:cNvPr id="5" name="Content Placeholder 4">
            <a:extLst>
              <a:ext uri="{FF2B5EF4-FFF2-40B4-BE49-F238E27FC236}">
                <a16:creationId xmlns:a16="http://schemas.microsoft.com/office/drawing/2014/main" id="{0F5856BF-3351-4AAC-8D63-A2C3F3A526CD}"/>
              </a:ext>
            </a:extLst>
          </p:cNvPr>
          <p:cNvPicPr>
            <a:picLocks noGrp="1" noChangeAspect="1"/>
          </p:cNvPicPr>
          <p:nvPr>
            <p:ph idx="1"/>
          </p:nvPr>
        </p:nvPicPr>
        <p:blipFill>
          <a:blip r:embed="rId2"/>
          <a:stretch>
            <a:fillRect/>
          </a:stretch>
        </p:blipFill>
        <p:spPr>
          <a:xfrm>
            <a:off x="386498" y="1791093"/>
            <a:ext cx="5064727" cy="3721394"/>
          </a:xfrm>
        </p:spPr>
      </p:pic>
      <p:pic>
        <p:nvPicPr>
          <p:cNvPr id="7" name="Picture 6">
            <a:extLst>
              <a:ext uri="{FF2B5EF4-FFF2-40B4-BE49-F238E27FC236}">
                <a16:creationId xmlns:a16="http://schemas.microsoft.com/office/drawing/2014/main" id="{82FE7A38-AEF1-4C3D-9E61-C5798195C7D8}"/>
              </a:ext>
            </a:extLst>
          </p:cNvPr>
          <p:cNvPicPr>
            <a:picLocks noChangeAspect="1"/>
          </p:cNvPicPr>
          <p:nvPr/>
        </p:nvPicPr>
        <p:blipFill>
          <a:blip r:embed="rId3"/>
          <a:stretch>
            <a:fillRect/>
          </a:stretch>
        </p:blipFill>
        <p:spPr>
          <a:xfrm>
            <a:off x="5859293" y="1855386"/>
            <a:ext cx="5795379" cy="3147227"/>
          </a:xfrm>
          <a:prstGeom prst="rect">
            <a:avLst/>
          </a:prstGeom>
        </p:spPr>
      </p:pic>
    </p:spTree>
    <p:extLst>
      <p:ext uri="{BB962C8B-B14F-4D97-AF65-F5344CB8AC3E}">
        <p14:creationId xmlns:p14="http://schemas.microsoft.com/office/powerpoint/2010/main" val="1590914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094AE-A15D-4983-9F4B-AE0BDCF5290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E96C7A2D-436D-40E4-A9EB-0D49031A8DCA}"/>
              </a:ext>
            </a:extLst>
          </p:cNvPr>
          <p:cNvPicPr>
            <a:picLocks noGrp="1" noChangeAspect="1"/>
          </p:cNvPicPr>
          <p:nvPr>
            <p:ph idx="1"/>
          </p:nvPr>
        </p:nvPicPr>
        <p:blipFill>
          <a:blip r:embed="rId2"/>
          <a:stretch>
            <a:fillRect/>
          </a:stretch>
        </p:blipFill>
        <p:spPr>
          <a:xfrm>
            <a:off x="516952" y="365125"/>
            <a:ext cx="7915275" cy="3190875"/>
          </a:xfrm>
        </p:spPr>
      </p:pic>
      <p:pic>
        <p:nvPicPr>
          <p:cNvPr id="7" name="Picture 6">
            <a:extLst>
              <a:ext uri="{FF2B5EF4-FFF2-40B4-BE49-F238E27FC236}">
                <a16:creationId xmlns:a16="http://schemas.microsoft.com/office/drawing/2014/main" id="{F7096673-6B87-4C18-8D0C-FDBD31DC9C39}"/>
              </a:ext>
            </a:extLst>
          </p:cNvPr>
          <p:cNvPicPr>
            <a:picLocks noChangeAspect="1"/>
          </p:cNvPicPr>
          <p:nvPr/>
        </p:nvPicPr>
        <p:blipFill>
          <a:blip r:embed="rId3"/>
          <a:stretch>
            <a:fillRect/>
          </a:stretch>
        </p:blipFill>
        <p:spPr>
          <a:xfrm>
            <a:off x="516952" y="3874858"/>
            <a:ext cx="6305550" cy="2200275"/>
          </a:xfrm>
          <a:prstGeom prst="rect">
            <a:avLst/>
          </a:prstGeom>
        </p:spPr>
      </p:pic>
      <p:pic>
        <p:nvPicPr>
          <p:cNvPr id="9" name="Picture 8">
            <a:extLst>
              <a:ext uri="{FF2B5EF4-FFF2-40B4-BE49-F238E27FC236}">
                <a16:creationId xmlns:a16="http://schemas.microsoft.com/office/drawing/2014/main" id="{F8AC1C0C-1207-428E-B402-644CAB10FDE7}"/>
              </a:ext>
            </a:extLst>
          </p:cNvPr>
          <p:cNvPicPr>
            <a:picLocks noChangeAspect="1"/>
          </p:cNvPicPr>
          <p:nvPr/>
        </p:nvPicPr>
        <p:blipFill>
          <a:blip r:embed="rId4"/>
          <a:stretch>
            <a:fillRect/>
          </a:stretch>
        </p:blipFill>
        <p:spPr>
          <a:xfrm>
            <a:off x="7193692" y="3460636"/>
            <a:ext cx="3455061" cy="3032239"/>
          </a:xfrm>
          <a:prstGeom prst="rect">
            <a:avLst/>
          </a:prstGeom>
        </p:spPr>
      </p:pic>
      <p:pic>
        <p:nvPicPr>
          <p:cNvPr id="11" name="Picture 10">
            <a:extLst>
              <a:ext uri="{FF2B5EF4-FFF2-40B4-BE49-F238E27FC236}">
                <a16:creationId xmlns:a16="http://schemas.microsoft.com/office/drawing/2014/main" id="{803B1105-DDED-4A23-AAC1-3456EDE1B442}"/>
              </a:ext>
            </a:extLst>
          </p:cNvPr>
          <p:cNvPicPr>
            <a:picLocks noChangeAspect="1"/>
          </p:cNvPicPr>
          <p:nvPr/>
        </p:nvPicPr>
        <p:blipFill>
          <a:blip r:embed="rId5"/>
          <a:stretch>
            <a:fillRect/>
          </a:stretch>
        </p:blipFill>
        <p:spPr>
          <a:xfrm>
            <a:off x="8318124" y="228247"/>
            <a:ext cx="2711238" cy="2924882"/>
          </a:xfrm>
          <a:prstGeom prst="rect">
            <a:avLst/>
          </a:prstGeom>
        </p:spPr>
      </p:pic>
    </p:spTree>
    <p:extLst>
      <p:ext uri="{BB962C8B-B14F-4D97-AF65-F5344CB8AC3E}">
        <p14:creationId xmlns:p14="http://schemas.microsoft.com/office/powerpoint/2010/main" val="3453128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45E00-407F-419C-8466-C8E7E4591FF9}"/>
              </a:ext>
            </a:extLst>
          </p:cNvPr>
          <p:cNvSpPr>
            <a:spLocks noGrp="1"/>
          </p:cNvSpPr>
          <p:nvPr>
            <p:ph type="title"/>
          </p:nvPr>
        </p:nvSpPr>
        <p:spPr/>
        <p:txBody>
          <a:bodyPr>
            <a:noAutofit/>
          </a:bodyPr>
          <a:lstStyle/>
          <a:p>
            <a:r>
              <a:rPr lang="en-GB" sz="3200" b="1" i="0" dirty="0">
                <a:solidFill>
                  <a:srgbClr val="141414"/>
                </a:solidFill>
                <a:effectLst/>
                <a:latin typeface="Open Sans" panose="020B0606030504020204" pitchFamily="34" charset="0"/>
              </a:rPr>
              <a:t>‘So please, oh please, we beg, we pray </a:t>
            </a:r>
            <a:br>
              <a:rPr lang="en-GB" sz="3200" b="1" i="0" dirty="0">
                <a:solidFill>
                  <a:srgbClr val="141414"/>
                </a:solidFill>
                <a:effectLst/>
                <a:latin typeface="Open Sans" panose="020B0606030504020204" pitchFamily="34" charset="0"/>
              </a:rPr>
            </a:br>
            <a:r>
              <a:rPr lang="en-GB" sz="3200" b="1" i="0" dirty="0">
                <a:solidFill>
                  <a:srgbClr val="141414"/>
                </a:solidFill>
                <a:effectLst/>
                <a:latin typeface="Open Sans" panose="020B0606030504020204" pitchFamily="34" charset="0"/>
              </a:rPr>
              <a:t> Go throw your TV set away </a:t>
            </a:r>
            <a:br>
              <a:rPr lang="en-GB" sz="3200" b="1" i="0" dirty="0">
                <a:solidFill>
                  <a:srgbClr val="141414"/>
                </a:solidFill>
                <a:effectLst/>
                <a:latin typeface="Open Sans" panose="020B0606030504020204" pitchFamily="34" charset="0"/>
              </a:rPr>
            </a:br>
            <a:r>
              <a:rPr lang="en-GB" sz="3200" b="1" i="0" dirty="0">
                <a:solidFill>
                  <a:srgbClr val="141414"/>
                </a:solidFill>
                <a:effectLst/>
                <a:latin typeface="Open Sans" panose="020B0606030504020204" pitchFamily="34" charset="0"/>
              </a:rPr>
              <a:t> And in its place you can install </a:t>
            </a:r>
            <a:br>
              <a:rPr lang="en-GB" sz="3200" b="1" i="0" dirty="0">
                <a:solidFill>
                  <a:srgbClr val="141414"/>
                </a:solidFill>
                <a:effectLst/>
                <a:latin typeface="Open Sans" panose="020B0606030504020204" pitchFamily="34" charset="0"/>
              </a:rPr>
            </a:br>
            <a:r>
              <a:rPr lang="en-GB" sz="3200" b="1" i="0" dirty="0">
                <a:solidFill>
                  <a:srgbClr val="141414"/>
                </a:solidFill>
                <a:effectLst/>
                <a:latin typeface="Open Sans" panose="020B0606030504020204" pitchFamily="34" charset="0"/>
              </a:rPr>
              <a:t>A lovely bookshelf on the wall!’</a:t>
            </a:r>
            <a:br>
              <a:rPr lang="en-GB" sz="3200" b="1" i="0" dirty="0">
                <a:solidFill>
                  <a:srgbClr val="141414"/>
                </a:solidFill>
                <a:effectLst/>
                <a:latin typeface="Open Sans" panose="020B0606030504020204" pitchFamily="34" charset="0"/>
              </a:rPr>
            </a:br>
            <a:endParaRPr lang="en-GB" sz="3200" dirty="0"/>
          </a:p>
        </p:txBody>
      </p:sp>
      <p:pic>
        <p:nvPicPr>
          <p:cNvPr id="5" name="Content Placeholder 4">
            <a:extLst>
              <a:ext uri="{FF2B5EF4-FFF2-40B4-BE49-F238E27FC236}">
                <a16:creationId xmlns:a16="http://schemas.microsoft.com/office/drawing/2014/main" id="{8F69F81F-4288-43DB-B823-1BF37830554D}"/>
              </a:ext>
            </a:extLst>
          </p:cNvPr>
          <p:cNvPicPr>
            <a:picLocks noGrp="1" noChangeAspect="1"/>
          </p:cNvPicPr>
          <p:nvPr>
            <p:ph idx="1"/>
          </p:nvPr>
        </p:nvPicPr>
        <p:blipFill>
          <a:blip r:embed="rId2"/>
          <a:stretch>
            <a:fillRect/>
          </a:stretch>
        </p:blipFill>
        <p:spPr>
          <a:xfrm>
            <a:off x="1914427" y="1825625"/>
            <a:ext cx="8363146" cy="4351338"/>
          </a:xfrm>
        </p:spPr>
      </p:pic>
    </p:spTree>
    <p:extLst>
      <p:ext uri="{BB962C8B-B14F-4D97-AF65-F5344CB8AC3E}">
        <p14:creationId xmlns:p14="http://schemas.microsoft.com/office/powerpoint/2010/main" val="3969394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a:t>
            </a:r>
          </a:p>
        </p:txBody>
      </p:sp>
      <p:sp>
        <p:nvSpPr>
          <p:cNvPr id="3" name="Content Placeholder 2"/>
          <p:cNvSpPr>
            <a:spLocks noGrp="1"/>
          </p:cNvSpPr>
          <p:nvPr>
            <p:ph idx="1"/>
          </p:nvPr>
        </p:nvSpPr>
        <p:spPr/>
        <p:txBody>
          <a:bodyPr>
            <a:normAutofit fontScale="77500" lnSpcReduction="20000"/>
          </a:bodyPr>
          <a:lstStyle/>
          <a:p>
            <a:r>
              <a:rPr lang="en-GB" dirty="0"/>
              <a:t>Our aims for the teaching of reading</a:t>
            </a:r>
          </a:p>
          <a:p>
            <a:r>
              <a:rPr lang="en-GB" dirty="0"/>
              <a:t>Morda Vision for Reading </a:t>
            </a:r>
          </a:p>
          <a:p>
            <a:r>
              <a:rPr lang="en-GB" dirty="0"/>
              <a:t>The teaching of early reading and phonics</a:t>
            </a:r>
          </a:p>
          <a:p>
            <a:r>
              <a:rPr lang="en-GB" dirty="0"/>
              <a:t>EYFS Reading at Morda </a:t>
            </a:r>
          </a:p>
          <a:p>
            <a:r>
              <a:rPr lang="en-GB" dirty="0"/>
              <a:t>The teaching of reading after KS1</a:t>
            </a:r>
          </a:p>
          <a:p>
            <a:r>
              <a:rPr lang="en-GB" dirty="0"/>
              <a:t>The assessment of reading </a:t>
            </a:r>
          </a:p>
          <a:p>
            <a:r>
              <a:rPr lang="en-GB" dirty="0"/>
              <a:t>How children progress in reading over their time at the school </a:t>
            </a:r>
          </a:p>
          <a:p>
            <a:r>
              <a:rPr lang="en-GB" dirty="0"/>
              <a:t>How we ensure that pupils with SEND benefit from the curriculum in this subject</a:t>
            </a:r>
          </a:p>
          <a:p>
            <a:r>
              <a:rPr lang="en-GB" dirty="0"/>
              <a:t>Supporting children to develop a love of reading</a:t>
            </a:r>
          </a:p>
          <a:p>
            <a:r>
              <a:rPr lang="en-GB" dirty="0"/>
              <a:t>Securing the engagement of parents</a:t>
            </a:r>
          </a:p>
          <a:p>
            <a:r>
              <a:rPr lang="en-GB" dirty="0"/>
              <a:t>How we prepare children for the next steps in their learning</a:t>
            </a:r>
          </a:p>
          <a:p>
            <a:r>
              <a:rPr lang="en-GB" dirty="0"/>
              <a:t>How we would look to develop reading in the future</a:t>
            </a:r>
          </a:p>
          <a:p>
            <a:endParaRPr lang="en-GB" dirty="0"/>
          </a:p>
          <a:p>
            <a:endParaRPr lang="en-GB" dirty="0"/>
          </a:p>
        </p:txBody>
      </p:sp>
    </p:spTree>
    <p:extLst>
      <p:ext uri="{BB962C8B-B14F-4D97-AF65-F5344CB8AC3E}">
        <p14:creationId xmlns:p14="http://schemas.microsoft.com/office/powerpoint/2010/main" val="1913193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02A268-142D-4DFE-B260-A69E0235ED09}"/>
              </a:ext>
            </a:extLst>
          </p:cNvPr>
          <p:cNvSpPr>
            <a:spLocks noGrp="1"/>
          </p:cNvSpPr>
          <p:nvPr>
            <p:ph type="title"/>
          </p:nvPr>
        </p:nvSpPr>
        <p:spPr>
          <a:xfrm>
            <a:off x="572493" y="238539"/>
            <a:ext cx="11018520" cy="1434415"/>
          </a:xfrm>
        </p:spPr>
        <p:txBody>
          <a:bodyPr anchor="b">
            <a:normAutofit/>
          </a:bodyPr>
          <a:lstStyle/>
          <a:p>
            <a:r>
              <a:rPr lang="en-GB" sz="4600" dirty="0"/>
              <a:t>MORDA READING VISION</a:t>
            </a:r>
            <a:br>
              <a:rPr lang="en-GB" sz="4600" dirty="0"/>
            </a:br>
            <a:endParaRPr lang="en-GB" sz="4600" dirty="0"/>
          </a:p>
        </p:txBody>
      </p:sp>
      <p:sp>
        <p:nvSpPr>
          <p:cNvPr id="1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CC34CC-60D0-4652-AFC0-333BA9BA018C}"/>
              </a:ext>
            </a:extLst>
          </p:cNvPr>
          <p:cNvSpPr>
            <a:spLocks noGrp="1"/>
          </p:cNvSpPr>
          <p:nvPr>
            <p:ph idx="1"/>
          </p:nvPr>
        </p:nvSpPr>
        <p:spPr>
          <a:xfrm>
            <a:off x="367645" y="1726710"/>
            <a:ext cx="6918400" cy="4463778"/>
          </a:xfrm>
        </p:spPr>
        <p:txBody>
          <a:bodyPr anchor="t">
            <a:normAutofit/>
          </a:bodyPr>
          <a:lstStyle/>
          <a:p>
            <a:endParaRPr lang="en-GB" sz="1000" dirty="0"/>
          </a:p>
          <a:p>
            <a:pPr marL="0" indent="0">
              <a:buNone/>
            </a:pPr>
            <a:r>
              <a:rPr lang="en-GB" sz="1200" b="1" dirty="0"/>
              <a:t>INTENT </a:t>
            </a:r>
          </a:p>
          <a:p>
            <a:r>
              <a:rPr lang="en-GB" sz="2000" dirty="0"/>
              <a:t>At Morda reading is at the heart of the whole curriculum. We want all our pupils to become confident and reflective readers and develop a life-long love of reading. From the foundation stage onwards, Morda pupils are introduced to engaging high quality story, poem and non-fiction books which they share with their teachers and other adults in school and at home. </a:t>
            </a:r>
          </a:p>
          <a:p>
            <a:endParaRPr lang="en-GB" sz="1000" dirty="0"/>
          </a:p>
        </p:txBody>
      </p:sp>
      <p:pic>
        <p:nvPicPr>
          <p:cNvPr id="5" name="Picture 4">
            <a:extLst>
              <a:ext uri="{FF2B5EF4-FFF2-40B4-BE49-F238E27FC236}">
                <a16:creationId xmlns:a16="http://schemas.microsoft.com/office/drawing/2014/main" id="{511A791F-7E73-400B-896F-C1D011B84D7B}"/>
              </a:ext>
            </a:extLst>
          </p:cNvPr>
          <p:cNvPicPr>
            <a:picLocks noChangeAspect="1"/>
          </p:cNvPicPr>
          <p:nvPr/>
        </p:nvPicPr>
        <p:blipFill rotWithShape="1">
          <a:blip r:embed="rId2"/>
          <a:srcRect l="15948" r="13580" b="-2"/>
          <a:stretch/>
        </p:blipFill>
        <p:spPr>
          <a:xfrm>
            <a:off x="7675658" y="2093976"/>
            <a:ext cx="3941064" cy="4096512"/>
          </a:xfrm>
          <a:prstGeom prst="rect">
            <a:avLst/>
          </a:prstGeom>
        </p:spPr>
      </p:pic>
    </p:spTree>
    <p:extLst>
      <p:ext uri="{BB962C8B-B14F-4D97-AF65-F5344CB8AC3E}">
        <p14:creationId xmlns:p14="http://schemas.microsoft.com/office/powerpoint/2010/main" val="1545016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36304-8B2C-486F-ABC0-4A348902F872}"/>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C0F1422E-9506-4B09-AECD-985346C46E00}"/>
              </a:ext>
            </a:extLst>
          </p:cNvPr>
          <p:cNvSpPr>
            <a:spLocks noGrp="1"/>
          </p:cNvSpPr>
          <p:nvPr>
            <p:ph idx="1"/>
          </p:nvPr>
        </p:nvSpPr>
        <p:spPr/>
        <p:txBody>
          <a:bodyPr>
            <a:normAutofit fontScale="62500" lnSpcReduction="20000"/>
          </a:bodyPr>
          <a:lstStyle/>
          <a:p>
            <a:pPr marL="0" indent="0">
              <a:buNone/>
            </a:pPr>
            <a:endParaRPr lang="en-GB" sz="2800" b="1" dirty="0"/>
          </a:p>
          <a:p>
            <a:r>
              <a:rPr lang="en-GB" sz="2800" dirty="0"/>
              <a:t>Early talk is the critical first port of call on children’s Reading journey. By sharing wonderful stories from brilliant authors from day one at Morda, we are teaching children to imagine: especially those pupils with speech and language issues or other disadvantages. </a:t>
            </a:r>
          </a:p>
          <a:p>
            <a:r>
              <a:rPr lang="en-GB" sz="2800" dirty="0"/>
              <a:t>Through carefully sequenced phonics and reading teaching and regular reading practice, pupils work to become fluent and expressive readers.  Pupils successfully follow the Read, Write Inc phonics and reading scheme as soon as they start with us.  Pupils begin by learning the phonetical sounds forming the basis of decoding words and sentences.  In Guided Reading and Reading Mastery lessons pupils learn the skills to reflect on their reading. They develop comprehension, inference and evaluation skills and begin to analyse writer techniques. Pupils then use this knowledge to improve their writing. </a:t>
            </a:r>
          </a:p>
          <a:p>
            <a:r>
              <a:rPr lang="en-GB" sz="2800" dirty="0"/>
              <a:t> Pupils are introduced to attractive engaging age appropriate reading books, as well as poetry, plays and non-fiction texts, which they use to aid their wider learning. They are guided and challenged in their choice of  reading books and encouraged to read a wide range of genres, classic and modern texts. Books are chosen to represent a variety of cultures. The school’s book banding system helps pupils choose appropriately levelled books and our bookshelves are well stocked with engaging picture and information books for pupils’ enjoyment and pleasure. </a:t>
            </a:r>
          </a:p>
          <a:p>
            <a:r>
              <a:rPr lang="en-GB" sz="2800" b="0" i="0" dirty="0">
                <a:solidFill>
                  <a:srgbClr val="010101"/>
                </a:solidFill>
                <a:effectLst/>
              </a:rPr>
              <a:t>SEND children in the school are given the </a:t>
            </a:r>
            <a:r>
              <a:rPr lang="en-GB" sz="2800" dirty="0">
                <a:solidFill>
                  <a:srgbClr val="010101"/>
                </a:solidFill>
              </a:rPr>
              <a:t>bespoke </a:t>
            </a:r>
            <a:r>
              <a:rPr lang="en-GB" sz="2800" b="0" i="0" dirty="0">
                <a:solidFill>
                  <a:srgbClr val="010101"/>
                </a:solidFill>
                <a:effectLst/>
              </a:rPr>
              <a:t>support they need to reach their individual targets (catch up phonics, dyslexia tutoring and 1-1 additional reading ).</a:t>
            </a:r>
            <a:endParaRPr lang="en-GB" sz="2800" dirty="0"/>
          </a:p>
          <a:p>
            <a:endParaRPr lang="en-GB" dirty="0"/>
          </a:p>
        </p:txBody>
      </p:sp>
    </p:spTree>
    <p:extLst>
      <p:ext uri="{BB962C8B-B14F-4D97-AF65-F5344CB8AC3E}">
        <p14:creationId xmlns:p14="http://schemas.microsoft.com/office/powerpoint/2010/main" val="692445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8E23B-0D59-4EB7-BE54-C518992A007B}"/>
              </a:ext>
            </a:extLst>
          </p:cNvPr>
          <p:cNvSpPr>
            <a:spLocks noGrp="1"/>
          </p:cNvSpPr>
          <p:nvPr>
            <p:ph type="title"/>
          </p:nvPr>
        </p:nvSpPr>
        <p:spPr/>
        <p:txBody>
          <a:bodyPr/>
          <a:lstStyle/>
          <a:p>
            <a:r>
              <a:rPr lang="en-GB" dirty="0"/>
              <a:t>IMPACT </a:t>
            </a:r>
          </a:p>
        </p:txBody>
      </p:sp>
      <p:sp>
        <p:nvSpPr>
          <p:cNvPr id="3" name="Content Placeholder 2">
            <a:extLst>
              <a:ext uri="{FF2B5EF4-FFF2-40B4-BE49-F238E27FC236}">
                <a16:creationId xmlns:a16="http://schemas.microsoft.com/office/drawing/2014/main" id="{024C0E0F-D378-40F3-B5AF-BFF4EB617972}"/>
              </a:ext>
            </a:extLst>
          </p:cNvPr>
          <p:cNvSpPr>
            <a:spLocks noGrp="1"/>
          </p:cNvSpPr>
          <p:nvPr>
            <p:ph idx="1"/>
          </p:nvPr>
        </p:nvSpPr>
        <p:spPr/>
        <p:txBody>
          <a:bodyPr>
            <a:normAutofit fontScale="62500" lnSpcReduction="20000"/>
          </a:bodyPr>
          <a:lstStyle/>
          <a:p>
            <a:pPr marL="0" indent="0" algn="l" fontAlgn="t">
              <a:buNone/>
            </a:pPr>
            <a:endParaRPr lang="en-GB" sz="4000" b="1" dirty="0"/>
          </a:p>
          <a:p>
            <a:pPr algn="l" fontAlgn="t"/>
            <a:r>
              <a:rPr lang="en-GB" sz="2800" b="0" i="0" dirty="0">
                <a:solidFill>
                  <a:srgbClr val="010101"/>
                </a:solidFill>
                <a:effectLst/>
              </a:rPr>
              <a:t>As we believe that reading is key to all learning, the impact of our reading curriculum goes beyond the result of statutory assessments. Children have the opportunity to enter the wide and varied magical worlds that reading opens up to them. As they develop their own interest in books, a deep love of literature across a range of genres, cultures and styles is enhanced.</a:t>
            </a:r>
          </a:p>
          <a:p>
            <a:pPr algn="l" fontAlgn="t"/>
            <a:r>
              <a:rPr lang="en-GB" sz="2800" b="0" i="0" dirty="0">
                <a:solidFill>
                  <a:srgbClr val="010101"/>
                </a:solidFill>
                <a:effectLst/>
              </a:rPr>
              <a:t> Through the teaching of systematic phonics and reading enquiry, our aim is for children to become fluent and confident readers who can apply their knowledge and experience to a range of texts through the Key Stage 2 curriculum.</a:t>
            </a:r>
          </a:p>
          <a:p>
            <a:pPr algn="l" fontAlgn="t"/>
            <a:r>
              <a:rPr lang="en-GB" sz="2800" b="0" i="0" dirty="0">
                <a:solidFill>
                  <a:srgbClr val="010101"/>
                </a:solidFill>
                <a:effectLst/>
              </a:rPr>
              <a:t> As a Year 6 reader, transitioning into secondary school, we aspire that children are fluent, confident and able readers, who can access a range of texts for pleasure and enjoyment, as well as use their reading skills to unlock learning and all areas of the curriculum. We firmly believe that reading is the key to all learning.</a:t>
            </a:r>
          </a:p>
          <a:p>
            <a:pPr algn="l" fontAlgn="t"/>
            <a:r>
              <a:rPr lang="en-GB" sz="2800" b="0" i="0" dirty="0">
                <a:solidFill>
                  <a:srgbClr val="010101"/>
                </a:solidFill>
                <a:effectLst/>
              </a:rPr>
              <a:t> At Morda we work hard to ensure: parents and carers will have a good understanding of how they can support reading at home, and contribute regularly to home-school records; There will be no significant gaps in the progress of different groups of pupils (e.g. disadvantaged vs non-disadvantaged) and a</a:t>
            </a:r>
            <a:r>
              <a:rPr lang="en-GB" sz="2800" dirty="0">
                <a:solidFill>
                  <a:srgbClr val="010101"/>
                </a:solidFill>
              </a:rPr>
              <a:t>ll children  make good progress from their starting points. </a:t>
            </a:r>
          </a:p>
          <a:p>
            <a:pPr algn="l" fontAlgn="t"/>
            <a:r>
              <a:rPr lang="en-GB" sz="2900" dirty="0"/>
              <a:t>Our pupils leave Morda influenced and inspired by the books they have read with the hunger to read more. </a:t>
            </a:r>
          </a:p>
          <a:p>
            <a:endParaRPr lang="en-GB" dirty="0"/>
          </a:p>
        </p:txBody>
      </p:sp>
    </p:spTree>
    <p:extLst>
      <p:ext uri="{BB962C8B-B14F-4D97-AF65-F5344CB8AC3E}">
        <p14:creationId xmlns:p14="http://schemas.microsoft.com/office/powerpoint/2010/main" val="1521820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F3D7474-08BC-473C-A8D5-243B542277AD}"/>
              </a:ext>
            </a:extLst>
          </p:cNvPr>
          <p:cNvPicPr>
            <a:picLocks noChangeAspect="1"/>
          </p:cNvPicPr>
          <p:nvPr/>
        </p:nvPicPr>
        <p:blipFill rotWithShape="1">
          <a:blip r:embed="rId2"/>
          <a:srcRect l="6087" r="19535" b="-1"/>
          <a:stretch/>
        </p:blipFill>
        <p:spPr>
          <a:xfrm>
            <a:off x="2522356" y="10"/>
            <a:ext cx="9669642" cy="6857990"/>
          </a:xfrm>
          <a:prstGeom prst="rect">
            <a:avLst/>
          </a:prstGeom>
        </p:spPr>
      </p:pic>
      <p:sp>
        <p:nvSpPr>
          <p:cNvPr id="15"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38200" y="365125"/>
            <a:ext cx="3822189" cy="1899912"/>
          </a:xfrm>
        </p:spPr>
        <p:txBody>
          <a:bodyPr>
            <a:normAutofit/>
          </a:bodyPr>
          <a:lstStyle/>
          <a:p>
            <a:r>
              <a:rPr lang="en-GB" sz="4000"/>
              <a:t>Our aims for the teaching of reading</a:t>
            </a:r>
          </a:p>
        </p:txBody>
      </p:sp>
      <p:sp>
        <p:nvSpPr>
          <p:cNvPr id="3" name="Content Placeholder 2"/>
          <p:cNvSpPr>
            <a:spLocks noGrp="1"/>
          </p:cNvSpPr>
          <p:nvPr>
            <p:ph idx="1"/>
          </p:nvPr>
        </p:nvSpPr>
        <p:spPr>
          <a:xfrm>
            <a:off x="838200" y="2434201"/>
            <a:ext cx="3822189" cy="3742762"/>
          </a:xfrm>
        </p:spPr>
        <p:txBody>
          <a:bodyPr>
            <a:normAutofit/>
          </a:bodyPr>
          <a:lstStyle/>
          <a:p>
            <a:r>
              <a:rPr lang="en-GB" sz="1700"/>
              <a:t>For all children to develop </a:t>
            </a:r>
            <a:r>
              <a:rPr lang="en-GB" sz="1700" b="1"/>
              <a:t>healthy</a:t>
            </a:r>
            <a:r>
              <a:rPr lang="en-GB" sz="1700"/>
              <a:t> reading habits for life and a love of reading</a:t>
            </a:r>
          </a:p>
          <a:p>
            <a:r>
              <a:rPr lang="en-GB" sz="1700"/>
              <a:t>To develop </a:t>
            </a:r>
            <a:r>
              <a:rPr lang="en-GB" sz="1700" b="1"/>
              <a:t>inquisitive </a:t>
            </a:r>
            <a:r>
              <a:rPr lang="en-GB" sz="1700"/>
              <a:t>minds and instil children with a sense of awe and wonderment in relation to reading</a:t>
            </a:r>
          </a:p>
          <a:p>
            <a:r>
              <a:rPr lang="en-GB" sz="1700"/>
              <a:t>For children to be </a:t>
            </a:r>
            <a:r>
              <a:rPr lang="en-GB" sz="1700" b="1"/>
              <a:t>ambitious</a:t>
            </a:r>
            <a:r>
              <a:rPr lang="en-GB" sz="1700"/>
              <a:t> and prepare them for the next step of their learning in reading</a:t>
            </a:r>
          </a:p>
          <a:p>
            <a:r>
              <a:rPr lang="en-GB" sz="1700"/>
              <a:t>For children to be </a:t>
            </a:r>
            <a:r>
              <a:rPr lang="en-GB" sz="1700" b="1"/>
              <a:t>resilient</a:t>
            </a:r>
            <a:r>
              <a:rPr lang="en-GB" sz="1700"/>
              <a:t> in seeking improvement and overcoming challenges in reading</a:t>
            </a:r>
          </a:p>
        </p:txBody>
      </p:sp>
    </p:spTree>
    <p:extLst>
      <p:ext uri="{BB962C8B-B14F-4D97-AF65-F5344CB8AC3E}">
        <p14:creationId xmlns:p14="http://schemas.microsoft.com/office/powerpoint/2010/main" val="3447729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p:cNvSpPr>
            <a:spLocks noGrp="1"/>
          </p:cNvSpPr>
          <p:nvPr>
            <p:ph type="title"/>
          </p:nvPr>
        </p:nvSpPr>
        <p:spPr>
          <a:xfrm>
            <a:off x="643467" y="321734"/>
            <a:ext cx="4970877" cy="1135737"/>
          </a:xfrm>
        </p:spPr>
        <p:txBody>
          <a:bodyPr>
            <a:normAutofit/>
          </a:bodyPr>
          <a:lstStyle/>
          <a:p>
            <a:r>
              <a:rPr lang="en-US" sz="3600"/>
              <a:t>Progression of Reading</a:t>
            </a:r>
            <a:endParaRPr lang="en-GB" sz="3600"/>
          </a:p>
        </p:txBody>
      </p:sp>
      <p:sp>
        <p:nvSpPr>
          <p:cNvPr id="3" name="Content Placeholder 2"/>
          <p:cNvSpPr>
            <a:spLocks noGrp="1"/>
          </p:cNvSpPr>
          <p:nvPr>
            <p:ph idx="1"/>
          </p:nvPr>
        </p:nvSpPr>
        <p:spPr>
          <a:xfrm>
            <a:off x="643468" y="1782981"/>
            <a:ext cx="4970877" cy="4393982"/>
          </a:xfrm>
        </p:spPr>
        <p:txBody>
          <a:bodyPr>
            <a:normAutofit/>
          </a:bodyPr>
          <a:lstStyle/>
          <a:p>
            <a:r>
              <a:rPr lang="en-GB" sz="1400" dirty="0"/>
              <a:t>The school has a </a:t>
            </a:r>
            <a:r>
              <a:rPr lang="en-GB" sz="1400" b="1" dirty="0"/>
              <a:t>clear structure </a:t>
            </a:r>
            <a:r>
              <a:rPr lang="en-GB" sz="1400" dirty="0"/>
              <a:t>to the expected progression of reading at the school. This enables teachers </a:t>
            </a:r>
            <a:r>
              <a:rPr lang="en-GB" sz="1400" b="1" dirty="0"/>
              <a:t>to support children’s reading effectively, assess gaps and provide timely support</a:t>
            </a:r>
            <a:r>
              <a:rPr lang="en-GB" sz="1400" dirty="0"/>
              <a:t>.</a:t>
            </a:r>
          </a:p>
          <a:p>
            <a:r>
              <a:rPr lang="en-GB" sz="1400" b="1" dirty="0"/>
              <a:t>Reading books connect closely to the taught phonics </a:t>
            </a:r>
            <a:r>
              <a:rPr lang="en-GB" sz="1400" dirty="0"/>
              <a:t>through the use of the ‘Read Write Inc’ scheme that the school uses</a:t>
            </a:r>
          </a:p>
          <a:p>
            <a:r>
              <a:rPr lang="en-GB" sz="1400" dirty="0"/>
              <a:t>Once pupils complete the grey level of the Read Write Inc scheme they move onto the Oxford Reading tree colour banding which allows the teachers and parents to ensure that pupils are </a:t>
            </a:r>
            <a:r>
              <a:rPr lang="en-GB" sz="1400" b="1" dirty="0"/>
              <a:t>choosing appropriate books for their development</a:t>
            </a:r>
          </a:p>
          <a:p>
            <a:r>
              <a:rPr lang="en-GB" sz="1400" dirty="0"/>
              <a:t>The whole school uses book banding to inform choice of independent reading book. The Reading Champion and class teachers monitor reading and support children to choose appropriate, books alongside recommendations from peers.</a:t>
            </a:r>
          </a:p>
          <a:p>
            <a:r>
              <a:rPr lang="en-GB" sz="1400" dirty="0"/>
              <a:t>School has a excellent range of high quality non scheme reading books from a range of authors and genres in each class book area  which are regularly updated and refreshed by the Reading Champion, library leaders and class teachers  </a:t>
            </a:r>
          </a:p>
          <a:p>
            <a:endParaRPr lang="en-GB" sz="1400" dirty="0"/>
          </a:p>
          <a:p>
            <a:endParaRPr lang="en-GB" sz="1400" dirty="0"/>
          </a:p>
        </p:txBody>
      </p:sp>
      <p:pic>
        <p:nvPicPr>
          <p:cNvPr id="9" name="Picture 8">
            <a:extLst>
              <a:ext uri="{FF2B5EF4-FFF2-40B4-BE49-F238E27FC236}">
                <a16:creationId xmlns:a16="http://schemas.microsoft.com/office/drawing/2014/main" id="{D995259A-9951-49C8-BF84-60E5ABE1FC53}"/>
              </a:ext>
            </a:extLst>
          </p:cNvPr>
          <p:cNvPicPr>
            <a:picLocks noChangeAspect="1"/>
          </p:cNvPicPr>
          <p:nvPr/>
        </p:nvPicPr>
        <p:blipFill>
          <a:blip r:embed="rId2"/>
          <a:stretch>
            <a:fillRect/>
          </a:stretch>
        </p:blipFill>
        <p:spPr>
          <a:xfrm>
            <a:off x="6264768" y="643467"/>
            <a:ext cx="2591927" cy="2757370"/>
          </a:xfrm>
          <a:prstGeom prst="rect">
            <a:avLst/>
          </a:prstGeom>
        </p:spPr>
      </p:pic>
      <p:pic>
        <p:nvPicPr>
          <p:cNvPr id="11" name="Picture 10">
            <a:extLst>
              <a:ext uri="{FF2B5EF4-FFF2-40B4-BE49-F238E27FC236}">
                <a16:creationId xmlns:a16="http://schemas.microsoft.com/office/drawing/2014/main" id="{7C22489C-9A65-4324-AC40-DB280B24408A}"/>
              </a:ext>
            </a:extLst>
          </p:cNvPr>
          <p:cNvPicPr>
            <a:picLocks noChangeAspect="1"/>
          </p:cNvPicPr>
          <p:nvPr/>
        </p:nvPicPr>
        <p:blipFill>
          <a:blip r:embed="rId3"/>
          <a:stretch>
            <a:fillRect/>
          </a:stretch>
        </p:blipFill>
        <p:spPr>
          <a:xfrm>
            <a:off x="8931462" y="1021123"/>
            <a:ext cx="2617070" cy="2002058"/>
          </a:xfrm>
          <a:prstGeom prst="rect">
            <a:avLst/>
          </a:prstGeom>
        </p:spPr>
      </p:pic>
      <p:grpSp>
        <p:nvGrpSpPr>
          <p:cNvPr id="20" name="Group 19">
            <a:extLst>
              <a:ext uri="{FF2B5EF4-FFF2-40B4-BE49-F238E27FC236}">
                <a16:creationId xmlns:a16="http://schemas.microsoft.com/office/drawing/2014/main" id="{F0C759C5-888E-44FA-9101-1ED00E9671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4720" y="0"/>
            <a:ext cx="1097280" cy="1097280"/>
            <a:chOff x="11094720" y="0"/>
            <a:chExt cx="1097280" cy="1097280"/>
          </a:xfrm>
        </p:grpSpPr>
        <p:sp>
          <p:nvSpPr>
            <p:cNvPr id="21" name="Isosceles Triangle 20">
              <a:extLst>
                <a:ext uri="{FF2B5EF4-FFF2-40B4-BE49-F238E27FC236}">
                  <a16:creationId xmlns:a16="http://schemas.microsoft.com/office/drawing/2014/main" id="{3C51EF81-4916-42EE-B4B6-F0E4EF81E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1094720" y="0"/>
              <a:ext cx="1097280" cy="1097280"/>
            </a:xfrm>
            <a:prstGeom prst="triangle">
              <a:avLst>
                <a:gd name="adj" fmla="val 10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3361798A-E4B3-4C93-90E4-02D60CEB54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189552" y="127618"/>
              <a:ext cx="457894" cy="45789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Isosceles Triangle 2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8E3EA8F-0A61-4665-A2B7-FFE81919F937}"/>
              </a:ext>
            </a:extLst>
          </p:cNvPr>
          <p:cNvPicPr>
            <a:picLocks noChangeAspect="1"/>
          </p:cNvPicPr>
          <p:nvPr/>
        </p:nvPicPr>
        <p:blipFill>
          <a:blip r:embed="rId4"/>
          <a:stretch>
            <a:fillRect/>
          </a:stretch>
        </p:blipFill>
        <p:spPr>
          <a:xfrm>
            <a:off x="6252197" y="3946043"/>
            <a:ext cx="2617070" cy="1779607"/>
          </a:xfrm>
          <a:prstGeom prst="rect">
            <a:avLst/>
          </a:prstGeom>
        </p:spPr>
      </p:pic>
      <p:pic>
        <p:nvPicPr>
          <p:cNvPr id="13" name="Picture 12">
            <a:extLst>
              <a:ext uri="{FF2B5EF4-FFF2-40B4-BE49-F238E27FC236}">
                <a16:creationId xmlns:a16="http://schemas.microsoft.com/office/drawing/2014/main" id="{1FBA0E35-185E-4BCC-80BE-F6D54AE26190}"/>
              </a:ext>
            </a:extLst>
          </p:cNvPr>
          <p:cNvPicPr>
            <a:picLocks noChangeAspect="1"/>
          </p:cNvPicPr>
          <p:nvPr/>
        </p:nvPicPr>
        <p:blipFill>
          <a:blip r:embed="rId5"/>
          <a:stretch>
            <a:fillRect/>
          </a:stretch>
        </p:blipFill>
        <p:spPr>
          <a:xfrm>
            <a:off x="8931458" y="4001657"/>
            <a:ext cx="2617070" cy="1668382"/>
          </a:xfrm>
          <a:prstGeom prst="rect">
            <a:avLst/>
          </a:prstGeom>
        </p:spPr>
      </p:pic>
    </p:spTree>
    <p:extLst>
      <p:ext uri="{BB962C8B-B14F-4D97-AF65-F5344CB8AC3E}">
        <p14:creationId xmlns:p14="http://schemas.microsoft.com/office/powerpoint/2010/main" val="1526553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DB74BAD7-F0FC-4719-A31F-1ABDB6211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F175A7E-9A42-4E7B-A4E5-2E883728A34E}"/>
              </a:ext>
            </a:extLst>
          </p:cNvPr>
          <p:cNvSpPr>
            <a:spLocks noGrp="1"/>
          </p:cNvSpPr>
          <p:nvPr>
            <p:ph type="title"/>
          </p:nvPr>
        </p:nvSpPr>
        <p:spPr>
          <a:xfrm>
            <a:off x="1137034" y="609599"/>
            <a:ext cx="6836927" cy="1322888"/>
          </a:xfrm>
        </p:spPr>
        <p:txBody>
          <a:bodyPr>
            <a:normAutofit/>
          </a:bodyPr>
          <a:lstStyle/>
          <a:p>
            <a:r>
              <a:rPr lang="en-GB" dirty="0"/>
              <a:t>The teaching of early reading and phonics</a:t>
            </a:r>
          </a:p>
        </p:txBody>
      </p:sp>
      <p:sp>
        <p:nvSpPr>
          <p:cNvPr id="3" name="Content Placeholder 2">
            <a:extLst>
              <a:ext uri="{FF2B5EF4-FFF2-40B4-BE49-F238E27FC236}">
                <a16:creationId xmlns:a16="http://schemas.microsoft.com/office/drawing/2014/main" id="{E0804DE6-D966-4AD1-8BD2-BB5CA097F263}"/>
              </a:ext>
            </a:extLst>
          </p:cNvPr>
          <p:cNvSpPr>
            <a:spLocks noGrp="1"/>
          </p:cNvSpPr>
          <p:nvPr>
            <p:ph idx="1"/>
          </p:nvPr>
        </p:nvSpPr>
        <p:spPr>
          <a:xfrm>
            <a:off x="1137034" y="2194101"/>
            <a:ext cx="6433805" cy="3970880"/>
          </a:xfrm>
        </p:spPr>
        <p:txBody>
          <a:bodyPr>
            <a:normAutofit lnSpcReduction="10000"/>
          </a:bodyPr>
          <a:lstStyle/>
          <a:p>
            <a:pPr marL="0" indent="0">
              <a:buNone/>
            </a:pPr>
            <a:r>
              <a:rPr lang="en-GB" sz="1600" u="sng" dirty="0"/>
              <a:t>Phonics Scheme</a:t>
            </a:r>
            <a:endParaRPr lang="en-GB" sz="1600" dirty="0"/>
          </a:p>
          <a:p>
            <a:r>
              <a:rPr lang="en-GB" sz="1600" dirty="0"/>
              <a:t>Teaching of phonics in EYFS and KS1 is planned and resourced through the ‘</a:t>
            </a:r>
            <a:r>
              <a:rPr lang="en-GB" sz="1600" b="1" dirty="0"/>
              <a:t>Read Write Inc</a:t>
            </a:r>
            <a:r>
              <a:rPr lang="en-GB" sz="1600" dirty="0"/>
              <a:t>’ scheme.</a:t>
            </a:r>
          </a:p>
          <a:p>
            <a:r>
              <a:rPr lang="en-GB" sz="1600" dirty="0"/>
              <a:t>A consistent 30 minute daily approach has been developed across EYFS and KS1.</a:t>
            </a:r>
          </a:p>
          <a:p>
            <a:r>
              <a:rPr lang="en-GB" sz="1600" dirty="0"/>
              <a:t>KS2 children who have not sufficiently secured their phonics knowledge take part in ‘Fresh Start Phonics’ revision lessons (KS2 group 20 minutes 4x a week)</a:t>
            </a:r>
          </a:p>
          <a:p>
            <a:r>
              <a:rPr lang="en-GB" sz="1600" dirty="0"/>
              <a:t>SEN children have individual PCPs and may have additional Dyslexia coaching ( Conquering literacy x 2 a week ) </a:t>
            </a:r>
          </a:p>
          <a:p>
            <a:r>
              <a:rPr lang="en-GB" sz="1600" dirty="0"/>
              <a:t>Less confident readers have additional reading with  ‘Beanstalk’ and Reading.org volunteer readers  and / or additional individual reading in class. </a:t>
            </a:r>
          </a:p>
          <a:p>
            <a:r>
              <a:rPr lang="en-GB" sz="1600" dirty="0"/>
              <a:t>Reading Boost has been provided for </a:t>
            </a:r>
            <a:r>
              <a:rPr lang="en-GB" sz="1600" dirty="0" err="1"/>
              <a:t>Yr</a:t>
            </a:r>
            <a:r>
              <a:rPr lang="en-GB" sz="1600" dirty="0"/>
              <a:t> 2 children ( 2022)  .  Reading champion teaches an intervention 2x a week based on Reading Recovery.</a:t>
            </a:r>
          </a:p>
          <a:p>
            <a:pPr marL="0" indent="0">
              <a:buNone/>
            </a:pPr>
            <a:endParaRPr lang="en-GB" sz="1400" u="sng" dirty="0"/>
          </a:p>
        </p:txBody>
      </p:sp>
      <p:pic>
        <p:nvPicPr>
          <p:cNvPr id="7" name="Picture 6">
            <a:extLst>
              <a:ext uri="{FF2B5EF4-FFF2-40B4-BE49-F238E27FC236}">
                <a16:creationId xmlns:a16="http://schemas.microsoft.com/office/drawing/2014/main" id="{F0154FF9-E49F-4FCC-86F6-F757075E8863}"/>
              </a:ext>
            </a:extLst>
          </p:cNvPr>
          <p:cNvPicPr>
            <a:picLocks noChangeAspect="1"/>
          </p:cNvPicPr>
          <p:nvPr/>
        </p:nvPicPr>
        <p:blipFill>
          <a:blip r:embed="rId2"/>
          <a:stretch>
            <a:fillRect/>
          </a:stretch>
        </p:blipFill>
        <p:spPr>
          <a:xfrm>
            <a:off x="9291830" y="826780"/>
            <a:ext cx="1984006" cy="1527685"/>
          </a:xfrm>
          <a:prstGeom prst="rect">
            <a:avLst/>
          </a:prstGeom>
        </p:spPr>
      </p:pic>
      <p:pic>
        <p:nvPicPr>
          <p:cNvPr id="9" name="Picture 8">
            <a:extLst>
              <a:ext uri="{FF2B5EF4-FFF2-40B4-BE49-F238E27FC236}">
                <a16:creationId xmlns:a16="http://schemas.microsoft.com/office/drawing/2014/main" id="{BA98AC48-F61C-4799-BE3E-B5988C675E78}"/>
              </a:ext>
            </a:extLst>
          </p:cNvPr>
          <p:cNvPicPr>
            <a:picLocks noChangeAspect="1"/>
          </p:cNvPicPr>
          <p:nvPr/>
        </p:nvPicPr>
        <p:blipFill>
          <a:blip r:embed="rId3"/>
          <a:stretch>
            <a:fillRect/>
          </a:stretch>
        </p:blipFill>
        <p:spPr>
          <a:xfrm>
            <a:off x="9075104" y="2750880"/>
            <a:ext cx="2417461" cy="1365865"/>
          </a:xfrm>
          <a:prstGeom prst="rect">
            <a:avLst/>
          </a:prstGeom>
        </p:spPr>
      </p:pic>
      <p:pic>
        <p:nvPicPr>
          <p:cNvPr id="5" name="Picture 4">
            <a:extLst>
              <a:ext uri="{FF2B5EF4-FFF2-40B4-BE49-F238E27FC236}">
                <a16:creationId xmlns:a16="http://schemas.microsoft.com/office/drawing/2014/main" id="{2F0566A7-8500-45E0-9ABF-3C4A30EBE42A}"/>
              </a:ext>
            </a:extLst>
          </p:cNvPr>
          <p:cNvPicPr>
            <a:picLocks noChangeAspect="1"/>
          </p:cNvPicPr>
          <p:nvPr/>
        </p:nvPicPr>
        <p:blipFill>
          <a:blip r:embed="rId4"/>
          <a:stretch>
            <a:fillRect/>
          </a:stretch>
        </p:blipFill>
        <p:spPr>
          <a:xfrm>
            <a:off x="9075103" y="4513160"/>
            <a:ext cx="2417461" cy="1105988"/>
          </a:xfrm>
          <a:prstGeom prst="rect">
            <a:avLst/>
          </a:prstGeom>
        </p:spPr>
      </p:pic>
    </p:spTree>
    <p:extLst>
      <p:ext uri="{BB962C8B-B14F-4D97-AF65-F5344CB8AC3E}">
        <p14:creationId xmlns:p14="http://schemas.microsoft.com/office/powerpoint/2010/main" val="3287516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51F3819-4351-4730-8E02-40BF286E0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DAE5130-F148-4C5A-A6CB-48165DC767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12191996"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8ABBE8-BF6D-4A2B-AA09-F275D2277053}"/>
              </a:ext>
            </a:extLst>
          </p:cNvPr>
          <p:cNvSpPr>
            <a:spLocks noGrp="1"/>
          </p:cNvSpPr>
          <p:nvPr>
            <p:ph type="title"/>
          </p:nvPr>
        </p:nvSpPr>
        <p:spPr>
          <a:xfrm>
            <a:off x="4653887" y="609600"/>
            <a:ext cx="6564574" cy="1330518"/>
          </a:xfrm>
        </p:spPr>
        <p:txBody>
          <a:bodyPr>
            <a:normAutofit/>
          </a:bodyPr>
          <a:lstStyle/>
          <a:p>
            <a:r>
              <a:rPr lang="en-GB"/>
              <a:t>EYFS Reading AT MORDA </a:t>
            </a:r>
          </a:p>
        </p:txBody>
      </p:sp>
      <p:pic>
        <p:nvPicPr>
          <p:cNvPr id="5" name="Picture 4">
            <a:extLst>
              <a:ext uri="{FF2B5EF4-FFF2-40B4-BE49-F238E27FC236}">
                <a16:creationId xmlns:a16="http://schemas.microsoft.com/office/drawing/2014/main" id="{79DE6E6A-0BE5-47D2-9662-C407F4B02494}"/>
              </a:ext>
            </a:extLst>
          </p:cNvPr>
          <p:cNvPicPr>
            <a:picLocks noChangeAspect="1"/>
          </p:cNvPicPr>
          <p:nvPr/>
        </p:nvPicPr>
        <p:blipFill rotWithShape="1">
          <a:blip r:embed="rId2"/>
          <a:srcRect l="9900" r="1" b="1"/>
          <a:stretch/>
        </p:blipFill>
        <p:spPr>
          <a:xfrm>
            <a:off x="-8" y="3429008"/>
            <a:ext cx="4038600" cy="3428999"/>
          </a:xfrm>
          <a:custGeom>
            <a:avLst/>
            <a:gdLst/>
            <a:ahLst/>
            <a:cxnLst/>
            <a:rect l="l" t="t" r="r" b="b"/>
            <a:pathLst>
              <a:path w="4038600" h="3428999">
                <a:moveTo>
                  <a:pt x="0" y="0"/>
                </a:moveTo>
                <a:lnTo>
                  <a:pt x="3832764" y="0"/>
                </a:lnTo>
                <a:lnTo>
                  <a:pt x="3833410" y="4411"/>
                </a:lnTo>
                <a:cubicBezTo>
                  <a:pt x="3834310" y="12542"/>
                  <a:pt x="3834933" y="20617"/>
                  <a:pt x="3835321" y="28434"/>
                </a:cubicBezTo>
                <a:cubicBezTo>
                  <a:pt x="3843020" y="30350"/>
                  <a:pt x="3840588" y="61692"/>
                  <a:pt x="3852266" y="50998"/>
                </a:cubicBezTo>
                <a:cubicBezTo>
                  <a:pt x="3853153" y="61314"/>
                  <a:pt x="3849223" y="70391"/>
                  <a:pt x="3856614" y="62023"/>
                </a:cubicBezTo>
                <a:cubicBezTo>
                  <a:pt x="3857136" y="65272"/>
                  <a:pt x="3858208" y="66796"/>
                  <a:pt x="3859557" y="67517"/>
                </a:cubicBezTo>
                <a:lnTo>
                  <a:pt x="3860141" y="67604"/>
                </a:lnTo>
                <a:lnTo>
                  <a:pt x="3861913" y="90672"/>
                </a:lnTo>
                <a:lnTo>
                  <a:pt x="3863084" y="93141"/>
                </a:lnTo>
                <a:cubicBezTo>
                  <a:pt x="3863070" y="98407"/>
                  <a:pt x="3863057" y="103672"/>
                  <a:pt x="3863043" y="108938"/>
                </a:cubicBezTo>
                <a:lnTo>
                  <a:pt x="3863660" y="116693"/>
                </a:lnTo>
                <a:lnTo>
                  <a:pt x="3862518" y="119721"/>
                </a:lnTo>
                <a:cubicBezTo>
                  <a:pt x="3862017" y="122528"/>
                  <a:pt x="3862239" y="125949"/>
                  <a:pt x="3864097" y="130743"/>
                </a:cubicBezTo>
                <a:lnTo>
                  <a:pt x="3864775" y="131693"/>
                </a:lnTo>
                <a:lnTo>
                  <a:pt x="3864231" y="141960"/>
                </a:lnTo>
                <a:cubicBezTo>
                  <a:pt x="3863734" y="145469"/>
                  <a:pt x="3862886" y="148837"/>
                  <a:pt x="3861543" y="151981"/>
                </a:cubicBezTo>
                <a:cubicBezTo>
                  <a:pt x="3876816" y="176028"/>
                  <a:pt x="3873891" y="209754"/>
                  <a:pt x="3881956" y="241275"/>
                </a:cubicBezTo>
                <a:cubicBezTo>
                  <a:pt x="3880805" y="282291"/>
                  <a:pt x="3871108" y="290637"/>
                  <a:pt x="3883245" y="317540"/>
                </a:cubicBezTo>
                <a:cubicBezTo>
                  <a:pt x="3887431" y="330343"/>
                  <a:pt x="3884915" y="349601"/>
                  <a:pt x="3894824" y="382132"/>
                </a:cubicBezTo>
                <a:cubicBezTo>
                  <a:pt x="3902184" y="412768"/>
                  <a:pt x="3905028" y="440981"/>
                  <a:pt x="3912029" y="468465"/>
                </a:cubicBezTo>
                <a:cubicBezTo>
                  <a:pt x="3918870" y="501219"/>
                  <a:pt x="3919171" y="493504"/>
                  <a:pt x="3923563" y="512872"/>
                </a:cubicBezTo>
                <a:cubicBezTo>
                  <a:pt x="3925161" y="516259"/>
                  <a:pt x="3933257" y="548851"/>
                  <a:pt x="3935302" y="551780"/>
                </a:cubicBezTo>
                <a:cubicBezTo>
                  <a:pt x="3940193" y="569420"/>
                  <a:pt x="3948108" y="591435"/>
                  <a:pt x="3952908" y="618713"/>
                </a:cubicBezTo>
                <a:cubicBezTo>
                  <a:pt x="3949597" y="640336"/>
                  <a:pt x="3968857" y="662091"/>
                  <a:pt x="3964097" y="689135"/>
                </a:cubicBezTo>
                <a:cubicBezTo>
                  <a:pt x="3963409" y="698730"/>
                  <a:pt x="3967777" y="726290"/>
                  <a:pt x="3972561" y="730194"/>
                </a:cubicBezTo>
                <a:cubicBezTo>
                  <a:pt x="3974287" y="735671"/>
                  <a:pt x="3973869" y="742863"/>
                  <a:pt x="3978553" y="744105"/>
                </a:cubicBezTo>
                <a:cubicBezTo>
                  <a:pt x="3984369" y="746793"/>
                  <a:pt x="3979392" y="769550"/>
                  <a:pt x="3985056" y="764665"/>
                </a:cubicBezTo>
                <a:cubicBezTo>
                  <a:pt x="3981721" y="780759"/>
                  <a:pt x="3994221" y="788526"/>
                  <a:pt x="3998681" y="799644"/>
                </a:cubicBezTo>
                <a:cubicBezTo>
                  <a:pt x="3996807" y="806167"/>
                  <a:pt x="3999133" y="812044"/>
                  <a:pt x="4002586" y="819512"/>
                </a:cubicBezTo>
                <a:lnTo>
                  <a:pt x="4007152" y="829775"/>
                </a:lnTo>
                <a:cubicBezTo>
                  <a:pt x="4007290" y="831346"/>
                  <a:pt x="4007429" y="832918"/>
                  <a:pt x="4007568" y="834489"/>
                </a:cubicBezTo>
                <a:cubicBezTo>
                  <a:pt x="4008582" y="842878"/>
                  <a:pt x="4012501" y="870527"/>
                  <a:pt x="4013238" y="880111"/>
                </a:cubicBezTo>
                <a:lnTo>
                  <a:pt x="4011990" y="891990"/>
                </a:lnTo>
                <a:cubicBezTo>
                  <a:pt x="4012878" y="895711"/>
                  <a:pt x="4017741" y="899277"/>
                  <a:pt x="4018561" y="902435"/>
                </a:cubicBezTo>
                <a:lnTo>
                  <a:pt x="4016914" y="910937"/>
                </a:lnTo>
                <a:cubicBezTo>
                  <a:pt x="4021666" y="910045"/>
                  <a:pt x="4017754" y="920062"/>
                  <a:pt x="4017630" y="927631"/>
                </a:cubicBezTo>
                <a:cubicBezTo>
                  <a:pt x="4017765" y="943134"/>
                  <a:pt x="4017899" y="958638"/>
                  <a:pt x="4018033" y="974141"/>
                </a:cubicBezTo>
                <a:lnTo>
                  <a:pt x="4020844" y="1002853"/>
                </a:lnTo>
                <a:lnTo>
                  <a:pt x="4019159" y="1011649"/>
                </a:lnTo>
                <a:cubicBezTo>
                  <a:pt x="4018755" y="1030805"/>
                  <a:pt x="4025427" y="1051984"/>
                  <a:pt x="4019983" y="1065586"/>
                </a:cubicBezTo>
                <a:cubicBezTo>
                  <a:pt x="4019342" y="1071115"/>
                  <a:pt x="4019489" y="1076118"/>
                  <a:pt x="4020124" y="1080768"/>
                </a:cubicBezTo>
                <a:lnTo>
                  <a:pt x="4023046" y="1093182"/>
                </a:lnTo>
                <a:lnTo>
                  <a:pt x="4030993" y="1117768"/>
                </a:lnTo>
                <a:cubicBezTo>
                  <a:pt x="4017255" y="1119010"/>
                  <a:pt x="4036257" y="1175819"/>
                  <a:pt x="4024084" y="1169607"/>
                </a:cubicBezTo>
                <a:cubicBezTo>
                  <a:pt x="4026558" y="1192318"/>
                  <a:pt x="4002019" y="1213340"/>
                  <a:pt x="4015242" y="1235237"/>
                </a:cubicBezTo>
                <a:cubicBezTo>
                  <a:pt x="4014162" y="1269305"/>
                  <a:pt x="4018570" y="1317827"/>
                  <a:pt x="4017602" y="1350990"/>
                </a:cubicBezTo>
                <a:cubicBezTo>
                  <a:pt x="4023169" y="1344874"/>
                  <a:pt x="4021893" y="1374627"/>
                  <a:pt x="4021736" y="1378298"/>
                </a:cubicBezTo>
                <a:cubicBezTo>
                  <a:pt x="4018952" y="1400570"/>
                  <a:pt x="4019832" y="1419813"/>
                  <a:pt x="4016278" y="1458310"/>
                </a:cubicBezTo>
                <a:cubicBezTo>
                  <a:pt x="4018014" y="1492373"/>
                  <a:pt x="4008830" y="1521984"/>
                  <a:pt x="4018868" y="1553366"/>
                </a:cubicBezTo>
                <a:cubicBezTo>
                  <a:pt x="4016990" y="1555494"/>
                  <a:pt x="4015540" y="1558122"/>
                  <a:pt x="4014402" y="1561090"/>
                </a:cubicBezTo>
                <a:lnTo>
                  <a:pt x="4011936" y="1570307"/>
                </a:lnTo>
                <a:lnTo>
                  <a:pt x="4012405" y="1571592"/>
                </a:lnTo>
                <a:cubicBezTo>
                  <a:pt x="4013272" y="1577147"/>
                  <a:pt x="4012836" y="1580457"/>
                  <a:pt x="4011825" y="1582767"/>
                </a:cubicBezTo>
                <a:lnTo>
                  <a:pt x="4010160" y="1584906"/>
                </a:lnTo>
                <a:lnTo>
                  <a:pt x="4009282" y="1592480"/>
                </a:lnTo>
                <a:lnTo>
                  <a:pt x="4004224" y="1632608"/>
                </a:lnTo>
                <a:lnTo>
                  <a:pt x="4004766" y="1633033"/>
                </a:lnTo>
                <a:cubicBezTo>
                  <a:pt x="4005917" y="1634501"/>
                  <a:pt x="4006652" y="1636551"/>
                  <a:pt x="4006536" y="1639879"/>
                </a:cubicBezTo>
                <a:cubicBezTo>
                  <a:pt x="4015184" y="1636475"/>
                  <a:pt x="4009709" y="1642588"/>
                  <a:pt x="4008603" y="1652696"/>
                </a:cubicBezTo>
                <a:cubicBezTo>
                  <a:pt x="4021787" y="1649666"/>
                  <a:pt x="4013526" y="1677353"/>
                  <a:pt x="4020520" y="1683689"/>
                </a:cubicBezTo>
                <a:cubicBezTo>
                  <a:pt x="4019410" y="1691182"/>
                  <a:pt x="4018476" y="1699055"/>
                  <a:pt x="4017793" y="1707144"/>
                </a:cubicBezTo>
                <a:cubicBezTo>
                  <a:pt x="4017716" y="1708742"/>
                  <a:pt x="4017637" y="1710339"/>
                  <a:pt x="4017559" y="1711937"/>
                </a:cubicBezTo>
                <a:lnTo>
                  <a:pt x="4017686" y="1712065"/>
                </a:lnTo>
                <a:cubicBezTo>
                  <a:pt x="4017911" y="1713173"/>
                  <a:pt x="4017938" y="1714774"/>
                  <a:pt x="4017696" y="1717183"/>
                </a:cubicBezTo>
                <a:lnTo>
                  <a:pt x="4017133" y="1720681"/>
                </a:lnTo>
                <a:lnTo>
                  <a:pt x="4016678" y="1729981"/>
                </a:lnTo>
                <a:lnTo>
                  <a:pt x="4017384" y="1733388"/>
                </a:lnTo>
                <a:lnTo>
                  <a:pt x="4018907" y="1735034"/>
                </a:lnTo>
                <a:cubicBezTo>
                  <a:pt x="4018834" y="1735303"/>
                  <a:pt x="4018762" y="1735573"/>
                  <a:pt x="4018689" y="1735842"/>
                </a:cubicBezTo>
                <a:cubicBezTo>
                  <a:pt x="4015637" y="1741502"/>
                  <a:pt x="4011570" y="1742214"/>
                  <a:pt x="4022227" y="1754258"/>
                </a:cubicBezTo>
                <a:cubicBezTo>
                  <a:pt x="4017088" y="1767842"/>
                  <a:pt x="4023675" y="1773031"/>
                  <a:pt x="4025215" y="1794468"/>
                </a:cubicBezTo>
                <a:cubicBezTo>
                  <a:pt x="4020602" y="1801685"/>
                  <a:pt x="4021846" y="1809129"/>
                  <a:pt x="4024929" y="1817026"/>
                </a:cubicBezTo>
                <a:cubicBezTo>
                  <a:pt x="4022135" y="1836468"/>
                  <a:pt x="4026097" y="1856359"/>
                  <a:pt x="4026330" y="1879330"/>
                </a:cubicBezTo>
                <a:lnTo>
                  <a:pt x="4036998" y="1941432"/>
                </a:lnTo>
                <a:lnTo>
                  <a:pt x="4036084" y="2000732"/>
                </a:lnTo>
                <a:cubicBezTo>
                  <a:pt x="4034263" y="2008113"/>
                  <a:pt x="4032229" y="2015157"/>
                  <a:pt x="4030076" y="2021755"/>
                </a:cubicBezTo>
                <a:cubicBezTo>
                  <a:pt x="4035967" y="2031320"/>
                  <a:pt x="4023973" y="2053600"/>
                  <a:pt x="4037221" y="2057342"/>
                </a:cubicBezTo>
                <a:cubicBezTo>
                  <a:pt x="4034697" y="2066435"/>
                  <a:pt x="4028501" y="2069516"/>
                  <a:pt x="4037394" y="2070619"/>
                </a:cubicBezTo>
                <a:cubicBezTo>
                  <a:pt x="4036804" y="2073734"/>
                  <a:pt x="4037226" y="2076065"/>
                  <a:pt x="4038135" y="2078045"/>
                </a:cubicBezTo>
                <a:lnTo>
                  <a:pt x="4038600" y="2078724"/>
                </a:lnTo>
                <a:lnTo>
                  <a:pt x="4032779" y="2098845"/>
                </a:lnTo>
                <a:lnTo>
                  <a:pt x="4032983" y="2102024"/>
                </a:lnTo>
                <a:lnTo>
                  <a:pt x="4027939" y="2114492"/>
                </a:lnTo>
                <a:lnTo>
                  <a:pt x="4018466" y="2141885"/>
                </a:lnTo>
                <a:cubicBezTo>
                  <a:pt x="4016935" y="2144144"/>
                  <a:pt x="4008999" y="2172239"/>
                  <a:pt x="4006867" y="2173326"/>
                </a:cubicBezTo>
                <a:cubicBezTo>
                  <a:pt x="4012131" y="2208338"/>
                  <a:pt x="3995887" y="2179358"/>
                  <a:pt x="3992697" y="2212754"/>
                </a:cubicBezTo>
                <a:cubicBezTo>
                  <a:pt x="4005768" y="2234675"/>
                  <a:pt x="3987982" y="2231911"/>
                  <a:pt x="3984358" y="2281700"/>
                </a:cubicBezTo>
                <a:cubicBezTo>
                  <a:pt x="3976909" y="2307292"/>
                  <a:pt x="3981397" y="2321058"/>
                  <a:pt x="3966554" y="2358247"/>
                </a:cubicBezTo>
                <a:cubicBezTo>
                  <a:pt x="3960999" y="2394590"/>
                  <a:pt x="3953833" y="2470676"/>
                  <a:pt x="3951025" y="2499761"/>
                </a:cubicBezTo>
                <a:cubicBezTo>
                  <a:pt x="3960739" y="2527319"/>
                  <a:pt x="3950548" y="2509832"/>
                  <a:pt x="3949702" y="2532758"/>
                </a:cubicBezTo>
                <a:cubicBezTo>
                  <a:pt x="3938760" y="2520705"/>
                  <a:pt x="3952389" y="2562520"/>
                  <a:pt x="3938861" y="2556795"/>
                </a:cubicBezTo>
                <a:cubicBezTo>
                  <a:pt x="3939134" y="2561148"/>
                  <a:pt x="3939827" y="2565547"/>
                  <a:pt x="3940623" y="2570003"/>
                </a:cubicBezTo>
                <a:cubicBezTo>
                  <a:pt x="3940759" y="2570781"/>
                  <a:pt x="3940897" y="2571558"/>
                  <a:pt x="3941033" y="2572336"/>
                </a:cubicBezTo>
                <a:lnTo>
                  <a:pt x="3940366" y="2580478"/>
                </a:lnTo>
                <a:lnTo>
                  <a:pt x="3943063" y="2584265"/>
                </a:lnTo>
                <a:lnTo>
                  <a:pt x="3944125" y="2597587"/>
                </a:lnTo>
                <a:cubicBezTo>
                  <a:pt x="3944077" y="2602348"/>
                  <a:pt x="3943504" y="2607198"/>
                  <a:pt x="3942089" y="2612155"/>
                </a:cubicBezTo>
                <a:cubicBezTo>
                  <a:pt x="3932438" y="2625816"/>
                  <a:pt x="3941792" y="2663179"/>
                  <a:pt x="3929196" y="2679622"/>
                </a:cubicBezTo>
                <a:cubicBezTo>
                  <a:pt x="3925571" y="2686502"/>
                  <a:pt x="3920517" y="2712894"/>
                  <a:pt x="3923315" y="2720986"/>
                </a:cubicBezTo>
                <a:cubicBezTo>
                  <a:pt x="3923036" y="2727128"/>
                  <a:pt x="3920401" y="2732389"/>
                  <a:pt x="3923961" y="2738269"/>
                </a:cubicBezTo>
                <a:cubicBezTo>
                  <a:pt x="3928018" y="2746479"/>
                  <a:pt x="3916599" y="2759296"/>
                  <a:pt x="3922927" y="2761348"/>
                </a:cubicBezTo>
                <a:cubicBezTo>
                  <a:pt x="3919813" y="2786694"/>
                  <a:pt x="3907933" y="2868089"/>
                  <a:pt x="3905273" y="2890343"/>
                </a:cubicBezTo>
                <a:cubicBezTo>
                  <a:pt x="3905945" y="2891698"/>
                  <a:pt x="3906516" y="2893225"/>
                  <a:pt x="3906968" y="2894872"/>
                </a:cubicBezTo>
                <a:cubicBezTo>
                  <a:pt x="3909594" y="2904456"/>
                  <a:pt x="3907729" y="2916058"/>
                  <a:pt x="3902804" y="2920783"/>
                </a:cubicBezTo>
                <a:cubicBezTo>
                  <a:pt x="3885416" y="2946524"/>
                  <a:pt x="3880691" y="2976695"/>
                  <a:pt x="3873409" y="3003309"/>
                </a:cubicBezTo>
                <a:cubicBezTo>
                  <a:pt x="3866483" y="3034202"/>
                  <a:pt x="3883685" y="3021162"/>
                  <a:pt x="3865677" y="3054172"/>
                </a:cubicBezTo>
                <a:cubicBezTo>
                  <a:pt x="3869656" y="3061216"/>
                  <a:pt x="3869021" y="3066386"/>
                  <a:pt x="3865322" y="3073552"/>
                </a:cubicBezTo>
                <a:cubicBezTo>
                  <a:pt x="3862309" y="3088769"/>
                  <a:pt x="3874353" y="3094511"/>
                  <a:pt x="3864576" y="3105939"/>
                </a:cubicBezTo>
                <a:cubicBezTo>
                  <a:pt x="3871414" y="3106866"/>
                  <a:pt x="3862070" y="3136685"/>
                  <a:pt x="3869897" y="3133416"/>
                </a:cubicBezTo>
                <a:cubicBezTo>
                  <a:pt x="3873987" y="3146871"/>
                  <a:pt x="3863598" y="3146263"/>
                  <a:pt x="3866944" y="3159200"/>
                </a:cubicBezTo>
                <a:cubicBezTo>
                  <a:pt x="3866209" y="3171160"/>
                  <a:pt x="3861238" y="3148758"/>
                  <a:pt x="3858655" y="3160960"/>
                </a:cubicBezTo>
                <a:cubicBezTo>
                  <a:pt x="3856672" y="3176428"/>
                  <a:pt x="3845007" y="3169580"/>
                  <a:pt x="3857964" y="3189916"/>
                </a:cubicBezTo>
                <a:cubicBezTo>
                  <a:pt x="3851730" y="3203678"/>
                  <a:pt x="3857918" y="3210651"/>
                  <a:pt x="3857749" y="3234304"/>
                </a:cubicBezTo>
                <a:lnTo>
                  <a:pt x="3855596" y="3240571"/>
                </a:lnTo>
                <a:lnTo>
                  <a:pt x="3861634" y="3248569"/>
                </a:lnTo>
                <a:cubicBezTo>
                  <a:pt x="3864052" y="3253014"/>
                  <a:pt x="3865516" y="3258342"/>
                  <a:pt x="3864663" y="3265444"/>
                </a:cubicBezTo>
                <a:cubicBezTo>
                  <a:pt x="3848300" y="3307894"/>
                  <a:pt x="3875588" y="3268090"/>
                  <a:pt x="3865146" y="3338829"/>
                </a:cubicBezTo>
                <a:cubicBezTo>
                  <a:pt x="3862730" y="3342195"/>
                  <a:pt x="3864130" y="3351680"/>
                  <a:pt x="3867052" y="3351725"/>
                </a:cubicBezTo>
                <a:cubicBezTo>
                  <a:pt x="3865794" y="3356006"/>
                  <a:pt x="3859439" y="3365106"/>
                  <a:pt x="3863912" y="3367707"/>
                </a:cubicBezTo>
                <a:cubicBezTo>
                  <a:pt x="3863241" y="3379301"/>
                  <a:pt x="3861774" y="3390600"/>
                  <a:pt x="3859561" y="3401335"/>
                </a:cubicBezTo>
                <a:lnTo>
                  <a:pt x="3853212" y="3423129"/>
                </a:lnTo>
                <a:lnTo>
                  <a:pt x="3856572" y="3428759"/>
                </a:lnTo>
                <a:lnTo>
                  <a:pt x="3856601" y="3428999"/>
                </a:lnTo>
                <a:lnTo>
                  <a:pt x="0" y="3428999"/>
                </a:lnTo>
                <a:close/>
              </a:path>
            </a:pathLst>
          </a:custGeom>
        </p:spPr>
      </p:pic>
      <p:pic>
        <p:nvPicPr>
          <p:cNvPr id="7" name="Picture 6">
            <a:extLst>
              <a:ext uri="{FF2B5EF4-FFF2-40B4-BE49-F238E27FC236}">
                <a16:creationId xmlns:a16="http://schemas.microsoft.com/office/drawing/2014/main" id="{A5EA13AD-D886-476F-AB0C-83E0D9FEB697}"/>
              </a:ext>
            </a:extLst>
          </p:cNvPr>
          <p:cNvPicPr>
            <a:picLocks noChangeAspect="1"/>
          </p:cNvPicPr>
          <p:nvPr/>
        </p:nvPicPr>
        <p:blipFill rotWithShape="1">
          <a:blip r:embed="rId3"/>
          <a:srcRect r="16081" b="2"/>
          <a:stretch/>
        </p:blipFill>
        <p:spPr>
          <a:xfrm>
            <a:off x="9" y="-7"/>
            <a:ext cx="3832765" cy="3493830"/>
          </a:xfrm>
          <a:custGeom>
            <a:avLst/>
            <a:gdLst/>
            <a:ahLst/>
            <a:cxnLst/>
            <a:rect l="l" t="t" r="r" b="b"/>
            <a:pathLst>
              <a:path w="3832765" h="3429000">
                <a:moveTo>
                  <a:pt x="0" y="0"/>
                </a:moveTo>
                <a:lnTo>
                  <a:pt x="3647227" y="0"/>
                </a:lnTo>
                <a:lnTo>
                  <a:pt x="3639550" y="38855"/>
                </a:lnTo>
                <a:cubicBezTo>
                  <a:pt x="3636650" y="54773"/>
                  <a:pt x="3634345" y="68219"/>
                  <a:pt x="3632595" y="77266"/>
                </a:cubicBezTo>
                <a:cubicBezTo>
                  <a:pt x="3626536" y="79781"/>
                  <a:pt x="3626501" y="84794"/>
                  <a:pt x="3629067" y="94172"/>
                </a:cubicBezTo>
                <a:cubicBezTo>
                  <a:pt x="3627578" y="163765"/>
                  <a:pt x="3557526" y="242917"/>
                  <a:pt x="3584106" y="259179"/>
                </a:cubicBezTo>
                <a:cubicBezTo>
                  <a:pt x="3583700" y="275569"/>
                  <a:pt x="3606846" y="331307"/>
                  <a:pt x="3599938" y="369872"/>
                </a:cubicBezTo>
                <a:cubicBezTo>
                  <a:pt x="3585388" y="383902"/>
                  <a:pt x="3596928" y="466732"/>
                  <a:pt x="3595032" y="485807"/>
                </a:cubicBezTo>
                <a:cubicBezTo>
                  <a:pt x="3585943" y="488250"/>
                  <a:pt x="3592517" y="521115"/>
                  <a:pt x="3579338" y="516547"/>
                </a:cubicBezTo>
                <a:cubicBezTo>
                  <a:pt x="3573622" y="519766"/>
                  <a:pt x="3573367" y="529229"/>
                  <a:pt x="3578241" y="534293"/>
                </a:cubicBezTo>
                <a:cubicBezTo>
                  <a:pt x="3576722" y="545474"/>
                  <a:pt x="3569890" y="551581"/>
                  <a:pt x="3577790" y="563888"/>
                </a:cubicBezTo>
                <a:cubicBezTo>
                  <a:pt x="3576008" y="579306"/>
                  <a:pt x="3555937" y="592508"/>
                  <a:pt x="3568362" y="606614"/>
                </a:cubicBezTo>
                <a:cubicBezTo>
                  <a:pt x="3548060" y="617296"/>
                  <a:pt x="3566748" y="665721"/>
                  <a:pt x="3562360" y="696544"/>
                </a:cubicBezTo>
                <a:cubicBezTo>
                  <a:pt x="3540870" y="749643"/>
                  <a:pt x="3563552" y="814684"/>
                  <a:pt x="3525923" y="839698"/>
                </a:cubicBezTo>
                <a:cubicBezTo>
                  <a:pt x="3535181" y="895191"/>
                  <a:pt x="3521523" y="937628"/>
                  <a:pt x="3518879" y="980382"/>
                </a:cubicBezTo>
                <a:cubicBezTo>
                  <a:pt x="3513995" y="999599"/>
                  <a:pt x="3527321" y="1012505"/>
                  <a:pt x="3515302" y="1028426"/>
                </a:cubicBezTo>
                <a:cubicBezTo>
                  <a:pt x="3518279" y="1066840"/>
                  <a:pt x="3496325" y="1148092"/>
                  <a:pt x="3536738" y="1210870"/>
                </a:cubicBezTo>
                <a:lnTo>
                  <a:pt x="3591526" y="1380154"/>
                </a:lnTo>
                <a:cubicBezTo>
                  <a:pt x="3610626" y="1430030"/>
                  <a:pt x="3618402" y="1446676"/>
                  <a:pt x="3627364" y="1475232"/>
                </a:cubicBezTo>
                <a:cubicBezTo>
                  <a:pt x="3630584" y="1500131"/>
                  <a:pt x="3621205" y="1517302"/>
                  <a:pt x="3629315" y="1551492"/>
                </a:cubicBezTo>
                <a:cubicBezTo>
                  <a:pt x="3627771" y="1569255"/>
                  <a:pt x="3642142" y="1604305"/>
                  <a:pt x="3642065" y="1616703"/>
                </a:cubicBezTo>
                <a:cubicBezTo>
                  <a:pt x="3644190" y="1615867"/>
                  <a:pt x="3646228" y="1622618"/>
                  <a:pt x="3644837" y="1625880"/>
                </a:cubicBezTo>
                <a:cubicBezTo>
                  <a:pt x="3644873" y="1682450"/>
                  <a:pt x="3660396" y="1644242"/>
                  <a:pt x="3653089" y="1681195"/>
                </a:cubicBezTo>
                <a:cubicBezTo>
                  <a:pt x="3653672" y="1703685"/>
                  <a:pt x="3678100" y="1693642"/>
                  <a:pt x="3669268" y="1720463"/>
                </a:cubicBezTo>
                <a:cubicBezTo>
                  <a:pt x="3672709" y="1747068"/>
                  <a:pt x="3683894" y="1760489"/>
                  <a:pt x="3680555" y="1787683"/>
                </a:cubicBezTo>
                <a:cubicBezTo>
                  <a:pt x="3683815" y="1812577"/>
                  <a:pt x="3690283" y="1832624"/>
                  <a:pt x="3690144" y="1854892"/>
                </a:cubicBezTo>
                <a:cubicBezTo>
                  <a:pt x="3694176" y="1862246"/>
                  <a:pt x="3696364" y="1869845"/>
                  <a:pt x="3692847" y="1879545"/>
                </a:cubicBezTo>
                <a:lnTo>
                  <a:pt x="3705899" y="1950159"/>
                </a:lnTo>
                <a:cubicBezTo>
                  <a:pt x="3705811" y="1963349"/>
                  <a:pt x="3696947" y="1944883"/>
                  <a:pt x="3698529" y="1956744"/>
                </a:cubicBezTo>
                <a:cubicBezTo>
                  <a:pt x="3704089" y="1967128"/>
                  <a:pt x="3694319" y="1972691"/>
                  <a:pt x="3700670" y="1983128"/>
                </a:cubicBezTo>
                <a:cubicBezTo>
                  <a:pt x="3707325" y="1975376"/>
                  <a:pt x="3704290" y="2019261"/>
                  <a:pt x="3710819" y="2016104"/>
                </a:cubicBezTo>
                <a:cubicBezTo>
                  <a:pt x="3703899" y="2032806"/>
                  <a:pt x="3716180" y="2041037"/>
                  <a:pt x="3716263" y="2057358"/>
                </a:cubicBezTo>
                <a:cubicBezTo>
                  <a:pt x="3714181" y="2066395"/>
                  <a:pt x="3708419" y="2088153"/>
                  <a:pt x="3713451" y="2092532"/>
                </a:cubicBezTo>
                <a:cubicBezTo>
                  <a:pt x="3702969" y="2134723"/>
                  <a:pt x="3713408" y="2112089"/>
                  <a:pt x="3712825" y="2145702"/>
                </a:cubicBezTo>
                <a:cubicBezTo>
                  <a:pt x="3711099" y="2175441"/>
                  <a:pt x="3721651" y="2170882"/>
                  <a:pt x="3710370" y="2205762"/>
                </a:cubicBezTo>
                <a:cubicBezTo>
                  <a:pt x="3706686" y="2213193"/>
                  <a:pt x="3707151" y="2225380"/>
                  <a:pt x="3711407" y="2232983"/>
                </a:cubicBezTo>
                <a:cubicBezTo>
                  <a:pt x="3712139" y="2234292"/>
                  <a:pt x="3712959" y="2235411"/>
                  <a:pt x="3713840" y="2236309"/>
                </a:cubicBezTo>
                <a:cubicBezTo>
                  <a:pt x="3705311" y="2258197"/>
                  <a:pt x="3712810" y="2264929"/>
                  <a:pt x="3706371" y="2276362"/>
                </a:cubicBezTo>
                <a:cubicBezTo>
                  <a:pt x="3707813" y="2303313"/>
                  <a:pt x="3719116" y="2319717"/>
                  <a:pt x="3713548" y="2330164"/>
                </a:cubicBezTo>
                <a:cubicBezTo>
                  <a:pt x="3716700" y="2349548"/>
                  <a:pt x="3722681" y="2379563"/>
                  <a:pt x="3725281" y="2392669"/>
                </a:cubicBezTo>
                <a:cubicBezTo>
                  <a:pt x="3729704" y="2396182"/>
                  <a:pt x="3728251" y="2402767"/>
                  <a:pt x="3729156" y="2408800"/>
                </a:cubicBezTo>
                <a:cubicBezTo>
                  <a:pt x="3733288" y="2414878"/>
                  <a:pt x="3733591" y="2443086"/>
                  <a:pt x="3731527" y="2451803"/>
                </a:cubicBezTo>
                <a:lnTo>
                  <a:pt x="3736702" y="2478754"/>
                </a:lnTo>
                <a:cubicBezTo>
                  <a:pt x="3728550" y="2525478"/>
                  <a:pt x="3760386" y="2545889"/>
                  <a:pt x="3730701" y="2582746"/>
                </a:cubicBezTo>
                <a:cubicBezTo>
                  <a:pt x="3730821" y="2599785"/>
                  <a:pt x="3740171" y="2587220"/>
                  <a:pt x="3740291" y="2604259"/>
                </a:cubicBezTo>
                <a:cubicBezTo>
                  <a:pt x="3743848" y="2626667"/>
                  <a:pt x="3731064" y="2615985"/>
                  <a:pt x="3745312" y="2636571"/>
                </a:cubicBezTo>
                <a:cubicBezTo>
                  <a:pt x="3741774" y="2677126"/>
                  <a:pt x="3756230" y="2698390"/>
                  <a:pt x="3745913" y="2734956"/>
                </a:cubicBezTo>
                <a:cubicBezTo>
                  <a:pt x="3751211" y="2727858"/>
                  <a:pt x="3750682" y="2814031"/>
                  <a:pt x="3749695" y="2825841"/>
                </a:cubicBezTo>
                <a:cubicBezTo>
                  <a:pt x="3749942" y="2850991"/>
                  <a:pt x="3747920" y="2877551"/>
                  <a:pt x="3747393" y="2915771"/>
                </a:cubicBezTo>
                <a:cubicBezTo>
                  <a:pt x="3750755" y="2949567"/>
                  <a:pt x="3739923" y="2933903"/>
                  <a:pt x="3751447" y="2964244"/>
                </a:cubicBezTo>
                <a:cubicBezTo>
                  <a:pt x="3751616" y="2982921"/>
                  <a:pt x="3749341" y="3024704"/>
                  <a:pt x="3748411" y="3027834"/>
                </a:cubicBezTo>
                <a:lnTo>
                  <a:pt x="3748938" y="3029071"/>
                </a:lnTo>
                <a:cubicBezTo>
                  <a:pt x="3750070" y="3034527"/>
                  <a:pt x="3749794" y="3037871"/>
                  <a:pt x="3748894" y="3040270"/>
                </a:cubicBezTo>
                <a:lnTo>
                  <a:pt x="3747334" y="3042558"/>
                </a:lnTo>
                <a:cubicBezTo>
                  <a:pt x="3747162" y="3045102"/>
                  <a:pt x="3746989" y="3047646"/>
                  <a:pt x="3746817" y="3050190"/>
                </a:cubicBezTo>
                <a:lnTo>
                  <a:pt x="3744491" y="3065086"/>
                </a:lnTo>
                <a:lnTo>
                  <a:pt x="3745283" y="3068003"/>
                </a:lnTo>
                <a:lnTo>
                  <a:pt x="3743686" y="3090671"/>
                </a:lnTo>
                <a:lnTo>
                  <a:pt x="3744246" y="3091046"/>
                </a:lnTo>
                <a:cubicBezTo>
                  <a:pt x="3745467" y="3092400"/>
                  <a:pt x="3746300" y="3094375"/>
                  <a:pt x="3746343" y="3097703"/>
                </a:cubicBezTo>
                <a:cubicBezTo>
                  <a:pt x="3754816" y="3093496"/>
                  <a:pt x="3749641" y="3100105"/>
                  <a:pt x="3749018" y="3110287"/>
                </a:cubicBezTo>
                <a:cubicBezTo>
                  <a:pt x="3762039" y="3106026"/>
                  <a:pt x="3755113" y="3134407"/>
                  <a:pt x="3762400" y="3140063"/>
                </a:cubicBezTo>
                <a:cubicBezTo>
                  <a:pt x="3761648" y="3147641"/>
                  <a:pt x="3761093" y="3155576"/>
                  <a:pt x="3760798" y="3163705"/>
                </a:cubicBezTo>
                <a:cubicBezTo>
                  <a:pt x="3760796" y="3165306"/>
                  <a:pt x="3760795" y="3166906"/>
                  <a:pt x="3760793" y="3168507"/>
                </a:cubicBezTo>
                <a:lnTo>
                  <a:pt x="3760925" y="3168621"/>
                </a:lnTo>
                <a:cubicBezTo>
                  <a:pt x="3761203" y="3169703"/>
                  <a:pt x="3761307" y="3171298"/>
                  <a:pt x="3761180" y="3173722"/>
                </a:cubicBezTo>
                <a:lnTo>
                  <a:pt x="3760784" y="3177263"/>
                </a:lnTo>
                <a:lnTo>
                  <a:pt x="3760776" y="3186578"/>
                </a:lnTo>
                <a:lnTo>
                  <a:pt x="3761644" y="3189908"/>
                </a:lnTo>
                <a:cubicBezTo>
                  <a:pt x="3767239" y="3200999"/>
                  <a:pt x="3784386" y="3192521"/>
                  <a:pt x="3778090" y="3215620"/>
                </a:cubicBezTo>
                <a:cubicBezTo>
                  <a:pt x="3782929" y="3238942"/>
                  <a:pt x="3794645" y="3248487"/>
                  <a:pt x="3792860" y="3273934"/>
                </a:cubicBezTo>
                <a:cubicBezTo>
                  <a:pt x="3797428" y="3295746"/>
                  <a:pt x="3804878" y="3312408"/>
                  <a:pt x="3805965" y="3332638"/>
                </a:cubicBezTo>
                <a:cubicBezTo>
                  <a:pt x="3810325" y="3338359"/>
                  <a:pt x="3812891" y="3344736"/>
                  <a:pt x="3809972" y="3354360"/>
                </a:cubicBezTo>
                <a:cubicBezTo>
                  <a:pt x="3815463" y="3373933"/>
                  <a:pt x="3822569" y="3374995"/>
                  <a:pt x="3820366" y="3391014"/>
                </a:cubicBezTo>
                <a:cubicBezTo>
                  <a:pt x="3832550" y="3396219"/>
                  <a:pt x="3828906" y="3399305"/>
                  <a:pt x="3827143" y="3406519"/>
                </a:cubicBezTo>
                <a:cubicBezTo>
                  <a:pt x="3827126" y="3406819"/>
                  <a:pt x="3827110" y="3407118"/>
                  <a:pt x="3827093" y="3407418"/>
                </a:cubicBezTo>
                <a:lnTo>
                  <a:pt x="3828820" y="3408091"/>
                </a:lnTo>
                <a:lnTo>
                  <a:pt x="3830121" y="3410929"/>
                </a:lnTo>
                <a:lnTo>
                  <a:pt x="3831461" y="3420084"/>
                </a:lnTo>
                <a:cubicBezTo>
                  <a:pt x="3831507" y="3421309"/>
                  <a:pt x="3831554" y="3422534"/>
                  <a:pt x="3831600" y="3423759"/>
                </a:cubicBezTo>
                <a:cubicBezTo>
                  <a:pt x="3831831" y="3426205"/>
                  <a:pt x="3832160" y="3427719"/>
                  <a:pt x="3832580" y="3428642"/>
                </a:cubicBezTo>
                <a:cubicBezTo>
                  <a:pt x="3832626" y="3428658"/>
                  <a:pt x="3832672" y="3428675"/>
                  <a:pt x="3832719" y="3428690"/>
                </a:cubicBezTo>
                <a:lnTo>
                  <a:pt x="3832765" y="3429000"/>
                </a:lnTo>
                <a:lnTo>
                  <a:pt x="0" y="3429000"/>
                </a:lnTo>
                <a:close/>
              </a:path>
            </a:pathLst>
          </a:custGeom>
        </p:spPr>
      </p:pic>
      <p:sp>
        <p:nvSpPr>
          <p:cNvPr id="3" name="Content Placeholder 2">
            <a:extLst>
              <a:ext uri="{FF2B5EF4-FFF2-40B4-BE49-F238E27FC236}">
                <a16:creationId xmlns:a16="http://schemas.microsoft.com/office/drawing/2014/main" id="{7C24B573-8D63-4FBD-9DE0-14F94E02C3CF}"/>
              </a:ext>
            </a:extLst>
          </p:cNvPr>
          <p:cNvSpPr>
            <a:spLocks noGrp="1"/>
          </p:cNvSpPr>
          <p:nvPr>
            <p:ph idx="1"/>
          </p:nvPr>
        </p:nvSpPr>
        <p:spPr>
          <a:xfrm>
            <a:off x="4653887" y="2193779"/>
            <a:ext cx="6564573" cy="3908909"/>
          </a:xfrm>
        </p:spPr>
        <p:txBody>
          <a:bodyPr>
            <a:normAutofit/>
          </a:bodyPr>
          <a:lstStyle/>
          <a:p>
            <a:pPr marL="0" indent="0">
              <a:buNone/>
            </a:pPr>
            <a:r>
              <a:rPr lang="en-GB" sz="2000" dirty="0"/>
              <a:t>We want children to love reading from day one at school. We share books throughout the day and our indoor and outdoor areas are set up so the children have opportunities to access a range of books.</a:t>
            </a:r>
          </a:p>
          <a:p>
            <a:pPr marL="0" indent="0">
              <a:buNone/>
            </a:pPr>
            <a:r>
              <a:rPr lang="en-GB" sz="2000" dirty="0"/>
              <a:t>Children learn sounds within the first week of being in school which allows them to read words quickly. </a:t>
            </a:r>
          </a:p>
          <a:p>
            <a:pPr marL="0" indent="0">
              <a:buNone/>
            </a:pPr>
            <a:r>
              <a:rPr lang="en-GB" sz="2000" dirty="0"/>
              <a:t>Reception love to take on the role of the teacher during the continuous provision and read with Fred the frog. </a:t>
            </a:r>
          </a:p>
          <a:p>
            <a:pPr marL="0" indent="0">
              <a:buNone/>
            </a:pPr>
            <a:r>
              <a:rPr lang="en-GB" sz="2000" dirty="0"/>
              <a:t>Children vote for books they want to read and enjoy taking books to share at home.</a:t>
            </a:r>
          </a:p>
          <a:p>
            <a:pPr marL="0" indent="0">
              <a:buNone/>
            </a:pPr>
            <a:endParaRPr lang="en-GB" sz="2000" dirty="0"/>
          </a:p>
        </p:txBody>
      </p:sp>
    </p:spTree>
    <p:extLst>
      <p:ext uri="{BB962C8B-B14F-4D97-AF65-F5344CB8AC3E}">
        <p14:creationId xmlns:p14="http://schemas.microsoft.com/office/powerpoint/2010/main" val="193814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03141-6776-4A89-9400-BFC77525E973}"/>
              </a:ext>
            </a:extLst>
          </p:cNvPr>
          <p:cNvSpPr>
            <a:spLocks noGrp="1"/>
          </p:cNvSpPr>
          <p:nvPr>
            <p:ph type="title"/>
          </p:nvPr>
        </p:nvSpPr>
        <p:spPr/>
        <p:txBody>
          <a:bodyPr/>
          <a:lstStyle/>
          <a:p>
            <a:r>
              <a:rPr lang="en-GB" dirty="0"/>
              <a:t>Early Learning Goal</a:t>
            </a:r>
          </a:p>
        </p:txBody>
      </p:sp>
      <p:sp>
        <p:nvSpPr>
          <p:cNvPr id="3" name="Content Placeholder 2">
            <a:extLst>
              <a:ext uri="{FF2B5EF4-FFF2-40B4-BE49-F238E27FC236}">
                <a16:creationId xmlns:a16="http://schemas.microsoft.com/office/drawing/2014/main" id="{6F017AF2-EC14-4FC1-B206-4F341105A458}"/>
              </a:ext>
            </a:extLst>
          </p:cNvPr>
          <p:cNvSpPr>
            <a:spLocks noGrp="1"/>
          </p:cNvSpPr>
          <p:nvPr>
            <p:ph idx="1"/>
          </p:nvPr>
        </p:nvSpPr>
        <p:spPr/>
        <p:txBody>
          <a:bodyPr>
            <a:normAutofit fontScale="55000" lnSpcReduction="20000"/>
          </a:bodyPr>
          <a:lstStyle/>
          <a:p>
            <a:pPr marL="0" indent="0">
              <a:buNone/>
            </a:pPr>
            <a:r>
              <a:rPr lang="en-GB" dirty="0"/>
              <a:t>At the end of the Reception year, children are assessed against the Early Learning Goals. Children are assessed as expected or emerging.</a:t>
            </a:r>
          </a:p>
          <a:p>
            <a:pPr marL="0" indent="0">
              <a:buNone/>
            </a:pPr>
            <a:r>
              <a:rPr lang="en-GB" dirty="0"/>
              <a:t>This information is shared with parents and year 1 teachers so they understand the child’s stage of development and learning needs and help them to plan the year 1 curriculum to meet the needs of all children.</a:t>
            </a:r>
          </a:p>
          <a:p>
            <a:pPr marL="0" indent="0">
              <a:buNone/>
            </a:pPr>
            <a:endParaRPr lang="en-GB" dirty="0"/>
          </a:p>
          <a:p>
            <a:pPr marL="0" indent="0">
              <a:buNone/>
            </a:pPr>
            <a:r>
              <a:rPr lang="en-GB" dirty="0"/>
              <a:t>Literacy Comprehension ELG </a:t>
            </a:r>
          </a:p>
          <a:p>
            <a:pPr marL="0" indent="0">
              <a:buNone/>
            </a:pPr>
            <a:r>
              <a:rPr lang="en-GB" dirty="0"/>
              <a:t>Children at the expected level of development will: </a:t>
            </a:r>
          </a:p>
          <a:p>
            <a:pPr>
              <a:buFontTx/>
              <a:buChar char="-"/>
            </a:pPr>
            <a:r>
              <a:rPr lang="en-GB" dirty="0"/>
              <a:t>Demonstrate understanding of what has been read to them by retelling stories and narratives using their own words and recently introduced vocabulary; </a:t>
            </a:r>
          </a:p>
          <a:p>
            <a:pPr marL="0" indent="0">
              <a:buNone/>
            </a:pPr>
            <a:r>
              <a:rPr lang="en-GB" dirty="0"/>
              <a:t>- Anticipate – where appropriate – key events in stories; </a:t>
            </a:r>
          </a:p>
          <a:p>
            <a:pPr marL="0" indent="0">
              <a:buNone/>
            </a:pPr>
            <a:r>
              <a:rPr lang="en-GB" dirty="0"/>
              <a:t>- Use and understand recently introduced vocabulary during discussions about stories, non-fiction, rhymes and poems and during role-play. </a:t>
            </a:r>
          </a:p>
          <a:p>
            <a:pPr marL="0" indent="0">
              <a:buNone/>
            </a:pPr>
            <a:r>
              <a:rPr lang="en-GB" dirty="0"/>
              <a:t>Word Reading ELG Children at the expected level of development will: </a:t>
            </a:r>
          </a:p>
          <a:p>
            <a:pPr marL="0" indent="0">
              <a:buNone/>
            </a:pPr>
            <a:r>
              <a:rPr lang="en-GB" dirty="0"/>
              <a:t>- Say a sound for each letter in the alphabet and at least 10 digraphs; </a:t>
            </a:r>
          </a:p>
          <a:p>
            <a:pPr marL="0" indent="0">
              <a:buNone/>
            </a:pPr>
            <a:r>
              <a:rPr lang="en-GB" dirty="0"/>
              <a:t>- Read words consistent with their phonic knowledge by sound-blending; </a:t>
            </a:r>
          </a:p>
          <a:p>
            <a:pPr marL="0" indent="0">
              <a:buNone/>
            </a:pPr>
            <a:r>
              <a:rPr lang="en-GB" dirty="0"/>
              <a:t>- Read aloud simple sentences and books that are consistent with their phonic knowledge, including some common exception words. </a:t>
            </a:r>
          </a:p>
        </p:txBody>
      </p:sp>
    </p:spTree>
    <p:extLst>
      <p:ext uri="{BB962C8B-B14F-4D97-AF65-F5344CB8AC3E}">
        <p14:creationId xmlns:p14="http://schemas.microsoft.com/office/powerpoint/2010/main" val="14496057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Story Time/ Reading Mastery </a:t>
            </a:r>
            <a:endParaRPr lang="en-GB" dirty="0"/>
          </a:p>
        </p:txBody>
      </p:sp>
      <p:sp>
        <p:nvSpPr>
          <p:cNvPr id="3" name="Content Placeholder 2"/>
          <p:cNvSpPr>
            <a:spLocks noGrp="1"/>
          </p:cNvSpPr>
          <p:nvPr>
            <p:ph idx="1"/>
          </p:nvPr>
        </p:nvSpPr>
        <p:spPr>
          <a:xfrm>
            <a:off x="838200" y="1712409"/>
            <a:ext cx="10515600" cy="4351338"/>
          </a:xfrm>
        </p:spPr>
        <p:txBody>
          <a:bodyPr>
            <a:normAutofit lnSpcReduction="10000"/>
          </a:bodyPr>
          <a:lstStyle/>
          <a:p>
            <a:r>
              <a:rPr lang="en-US" dirty="0"/>
              <a:t>Every class has a </a:t>
            </a:r>
            <a:r>
              <a:rPr lang="en-US" b="1" dirty="0"/>
              <a:t>class story or book </a:t>
            </a:r>
            <a:r>
              <a:rPr lang="en-US" dirty="0"/>
              <a:t> that will be read to them by the teacher/teaching assistant during the week</a:t>
            </a:r>
          </a:p>
          <a:p>
            <a:r>
              <a:rPr lang="en-US" dirty="0"/>
              <a:t>This </a:t>
            </a:r>
            <a:r>
              <a:rPr lang="en-US" b="1" dirty="0"/>
              <a:t>allows</a:t>
            </a:r>
            <a:r>
              <a:rPr lang="en-US" dirty="0"/>
              <a:t> </a:t>
            </a:r>
            <a:r>
              <a:rPr lang="en-US" b="1" dirty="0"/>
              <a:t>teachers to model reading regularly</a:t>
            </a:r>
          </a:p>
          <a:p>
            <a:r>
              <a:rPr lang="en-US" dirty="0"/>
              <a:t>It </a:t>
            </a:r>
            <a:r>
              <a:rPr lang="en-US" b="1" dirty="0"/>
              <a:t>provides regular time for children to be read to throughout primary school and enjoy listening to stories</a:t>
            </a:r>
            <a:r>
              <a:rPr lang="en-US" dirty="0"/>
              <a:t>, especially when children may not be read to at home</a:t>
            </a:r>
          </a:p>
          <a:p>
            <a:r>
              <a:rPr lang="en-US" dirty="0"/>
              <a:t>It provides </a:t>
            </a:r>
            <a:r>
              <a:rPr lang="en-US" b="1" dirty="0"/>
              <a:t>opportunity for children to access                                   stories that they might not be able to independently</a:t>
            </a:r>
          </a:p>
          <a:p>
            <a:r>
              <a:rPr lang="en-US" dirty="0"/>
              <a:t>It continues to </a:t>
            </a:r>
            <a:r>
              <a:rPr lang="en-US" b="1" dirty="0"/>
              <a:t>promote a love of reading and                                         an interest in books</a:t>
            </a:r>
            <a:endParaRPr lang="en-GB" b="1" dirty="0"/>
          </a:p>
        </p:txBody>
      </p:sp>
      <p:pic>
        <p:nvPicPr>
          <p:cNvPr id="4" name="Picture 3"/>
          <p:cNvPicPr>
            <a:picLocks noChangeAspect="1"/>
          </p:cNvPicPr>
          <p:nvPr/>
        </p:nvPicPr>
        <p:blipFill>
          <a:blip r:embed="rId2"/>
          <a:stretch>
            <a:fillRect/>
          </a:stretch>
        </p:blipFill>
        <p:spPr>
          <a:xfrm>
            <a:off x="8982281" y="4624251"/>
            <a:ext cx="2978951" cy="1861844"/>
          </a:xfrm>
          <a:prstGeom prst="rect">
            <a:avLst/>
          </a:prstGeom>
        </p:spPr>
      </p:pic>
    </p:spTree>
    <p:extLst>
      <p:ext uri="{BB962C8B-B14F-4D97-AF65-F5344CB8AC3E}">
        <p14:creationId xmlns:p14="http://schemas.microsoft.com/office/powerpoint/2010/main" val="2934967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7034" y="609599"/>
            <a:ext cx="6158711" cy="1322888"/>
          </a:xfrm>
        </p:spPr>
        <p:txBody>
          <a:bodyPr>
            <a:normAutofit/>
          </a:bodyPr>
          <a:lstStyle/>
          <a:p>
            <a:r>
              <a:rPr lang="en-GB" sz="2800"/>
              <a:t>The </a:t>
            </a:r>
            <a:r>
              <a:rPr lang="en-GB" sz="2800" b="1"/>
              <a:t>teaching of reading </a:t>
            </a:r>
            <a:r>
              <a:rPr lang="en-GB" sz="2800"/>
              <a:t>– Shared reading and guided reading and Reading Mastery </a:t>
            </a:r>
          </a:p>
        </p:txBody>
      </p:sp>
      <p:sp>
        <p:nvSpPr>
          <p:cNvPr id="18" name="Freeform: Shape 17">
            <a:extLst>
              <a:ext uri="{FF2B5EF4-FFF2-40B4-BE49-F238E27FC236}">
                <a16:creationId xmlns:a16="http://schemas.microsoft.com/office/drawing/2014/main" id="{2B573B51-C170-49C0-A3D9-8D99730C45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89924" y="2"/>
            <a:ext cx="7602076" cy="470844"/>
          </a:xfrm>
          <a:custGeom>
            <a:avLst/>
            <a:gdLst>
              <a:gd name="connsiteX0" fmla="*/ 9683888 w 9683888"/>
              <a:gd name="connsiteY0" fmla="*/ 0 h 743457"/>
              <a:gd name="connsiteX1" fmla="*/ 0 w 9683888"/>
              <a:gd name="connsiteY1" fmla="*/ 0 h 743457"/>
              <a:gd name="connsiteX2" fmla="*/ 0 w 9683888"/>
              <a:gd name="connsiteY2" fmla="*/ 365878 h 743457"/>
              <a:gd name="connsiteX3" fmla="*/ 11844 w 9683888"/>
              <a:gd name="connsiteY3" fmla="*/ 367909 h 743457"/>
              <a:gd name="connsiteX4" fmla="*/ 106208 w 9683888"/>
              <a:gd name="connsiteY4" fmla="*/ 385974 h 743457"/>
              <a:gd name="connsiteX5" fmla="*/ 183667 w 9683888"/>
              <a:gd name="connsiteY5" fmla="*/ 399162 h 743457"/>
              <a:gd name="connsiteX6" fmla="*/ 292430 w 9683888"/>
              <a:gd name="connsiteY6" fmla="*/ 390408 h 743457"/>
              <a:gd name="connsiteX7" fmla="*/ 386942 w 9683888"/>
              <a:gd name="connsiteY7" fmla="*/ 395582 h 743457"/>
              <a:gd name="connsiteX8" fmla="*/ 485751 w 9683888"/>
              <a:gd name="connsiteY8" fmla="*/ 408404 h 743457"/>
              <a:gd name="connsiteX9" fmla="*/ 604107 w 9683888"/>
              <a:gd name="connsiteY9" fmla="*/ 418647 h 743457"/>
              <a:gd name="connsiteX10" fmla="*/ 694081 w 9683888"/>
              <a:gd name="connsiteY10" fmla="*/ 449524 h 743457"/>
              <a:gd name="connsiteX11" fmla="*/ 762452 w 9683888"/>
              <a:gd name="connsiteY11" fmla="*/ 456090 h 743457"/>
              <a:gd name="connsiteX12" fmla="*/ 987872 w 9683888"/>
              <a:gd name="connsiteY12" fmla="*/ 481862 h 743457"/>
              <a:gd name="connsiteX13" fmla="*/ 1077163 w 9683888"/>
              <a:gd name="connsiteY13" fmla="*/ 524467 h 743457"/>
              <a:gd name="connsiteX14" fmla="*/ 1258716 w 9683888"/>
              <a:gd name="connsiteY14" fmla="*/ 587975 h 743457"/>
              <a:gd name="connsiteX15" fmla="*/ 1298056 w 9683888"/>
              <a:gd name="connsiteY15" fmla="*/ 595413 h 743457"/>
              <a:gd name="connsiteX16" fmla="*/ 1327017 w 9683888"/>
              <a:gd name="connsiteY16" fmla="*/ 617412 h 743457"/>
              <a:gd name="connsiteX17" fmla="*/ 1347909 w 9683888"/>
              <a:gd name="connsiteY17" fmla="*/ 620209 h 743457"/>
              <a:gd name="connsiteX18" fmla="*/ 1421792 w 9683888"/>
              <a:gd name="connsiteY18" fmla="*/ 626139 h 743457"/>
              <a:gd name="connsiteX19" fmla="*/ 1519789 w 9683888"/>
              <a:gd name="connsiteY19" fmla="*/ 645011 h 743457"/>
              <a:gd name="connsiteX20" fmla="*/ 1620886 w 9683888"/>
              <a:gd name="connsiteY20" fmla="*/ 687715 h 743457"/>
              <a:gd name="connsiteX21" fmla="*/ 1676745 w 9683888"/>
              <a:gd name="connsiteY21" fmla="*/ 690130 h 743457"/>
              <a:gd name="connsiteX22" fmla="*/ 1832228 w 9683888"/>
              <a:gd name="connsiteY22" fmla="*/ 690860 h 743457"/>
              <a:gd name="connsiteX23" fmla="*/ 1980464 w 9683888"/>
              <a:gd name="connsiteY23" fmla="*/ 704858 h 743457"/>
              <a:gd name="connsiteX24" fmla="*/ 2051150 w 9683888"/>
              <a:gd name="connsiteY24" fmla="*/ 711187 h 743457"/>
              <a:gd name="connsiteX25" fmla="*/ 2162824 w 9683888"/>
              <a:gd name="connsiteY25" fmla="*/ 709178 h 743457"/>
              <a:gd name="connsiteX26" fmla="*/ 2259859 w 9683888"/>
              <a:gd name="connsiteY26" fmla="*/ 718188 h 743457"/>
              <a:gd name="connsiteX27" fmla="*/ 2378290 w 9683888"/>
              <a:gd name="connsiteY27" fmla="*/ 738748 h 743457"/>
              <a:gd name="connsiteX28" fmla="*/ 2407828 w 9683888"/>
              <a:gd name="connsiteY28" fmla="*/ 743457 h 743457"/>
              <a:gd name="connsiteX29" fmla="*/ 2428936 w 9683888"/>
              <a:gd name="connsiteY29" fmla="*/ 734697 h 743457"/>
              <a:gd name="connsiteX30" fmla="*/ 2646106 w 9683888"/>
              <a:gd name="connsiteY30" fmla="*/ 660204 h 743457"/>
              <a:gd name="connsiteX31" fmla="*/ 2799920 w 9683888"/>
              <a:gd name="connsiteY31" fmla="*/ 630451 h 743457"/>
              <a:gd name="connsiteX32" fmla="*/ 2953556 w 9683888"/>
              <a:gd name="connsiteY32" fmla="*/ 607173 h 743457"/>
              <a:gd name="connsiteX33" fmla="*/ 3009839 w 9683888"/>
              <a:gd name="connsiteY33" fmla="*/ 601743 h 743457"/>
              <a:gd name="connsiteX34" fmla="*/ 3115016 w 9683888"/>
              <a:gd name="connsiteY34" fmla="*/ 584982 h 743457"/>
              <a:gd name="connsiteX35" fmla="*/ 3185844 w 9683888"/>
              <a:gd name="connsiteY35" fmla="*/ 595356 h 743457"/>
              <a:gd name="connsiteX36" fmla="*/ 3246013 w 9683888"/>
              <a:gd name="connsiteY36" fmla="*/ 592418 h 743457"/>
              <a:gd name="connsiteX37" fmla="*/ 3313565 w 9683888"/>
              <a:gd name="connsiteY37" fmla="*/ 574138 h 743457"/>
              <a:gd name="connsiteX38" fmla="*/ 3414143 w 9683888"/>
              <a:gd name="connsiteY38" fmla="*/ 553730 h 743457"/>
              <a:gd name="connsiteX39" fmla="*/ 3552895 w 9683888"/>
              <a:gd name="connsiteY39" fmla="*/ 548563 h 743457"/>
              <a:gd name="connsiteX40" fmla="*/ 3753012 w 9683888"/>
              <a:gd name="connsiteY40" fmla="*/ 599520 h 743457"/>
              <a:gd name="connsiteX41" fmla="*/ 3804392 w 9683888"/>
              <a:gd name="connsiteY41" fmla="*/ 604131 h 743457"/>
              <a:gd name="connsiteX42" fmla="*/ 3916696 w 9683888"/>
              <a:gd name="connsiteY42" fmla="*/ 606540 h 743457"/>
              <a:gd name="connsiteX43" fmla="*/ 4063849 w 9683888"/>
              <a:gd name="connsiteY43" fmla="*/ 604058 h 743457"/>
              <a:gd name="connsiteX44" fmla="*/ 4172179 w 9683888"/>
              <a:gd name="connsiteY44" fmla="*/ 592355 h 743457"/>
              <a:gd name="connsiteX45" fmla="*/ 4276294 w 9683888"/>
              <a:gd name="connsiteY45" fmla="*/ 587119 h 743457"/>
              <a:gd name="connsiteX46" fmla="*/ 4411090 w 9683888"/>
              <a:gd name="connsiteY46" fmla="*/ 575600 h 743457"/>
              <a:gd name="connsiteX47" fmla="*/ 4540465 w 9683888"/>
              <a:gd name="connsiteY47" fmla="*/ 567464 h 743457"/>
              <a:gd name="connsiteX48" fmla="*/ 4545352 w 9683888"/>
              <a:gd name="connsiteY48" fmla="*/ 555554 h 743457"/>
              <a:gd name="connsiteX49" fmla="*/ 4564014 w 9683888"/>
              <a:gd name="connsiteY49" fmla="*/ 553660 h 743457"/>
              <a:gd name="connsiteX50" fmla="*/ 4568602 w 9683888"/>
              <a:gd name="connsiteY50" fmla="*/ 550913 h 743457"/>
              <a:gd name="connsiteX51" fmla="*/ 4595289 w 9683888"/>
              <a:gd name="connsiteY51" fmla="*/ 537407 h 743457"/>
              <a:gd name="connsiteX52" fmla="*/ 4739026 w 9683888"/>
              <a:gd name="connsiteY52" fmla="*/ 532483 h 743457"/>
              <a:gd name="connsiteX53" fmla="*/ 5061335 w 9683888"/>
              <a:gd name="connsiteY53" fmla="*/ 545635 h 743457"/>
              <a:gd name="connsiteX54" fmla="*/ 5338634 w 9683888"/>
              <a:gd name="connsiteY54" fmla="*/ 595754 h 743457"/>
              <a:gd name="connsiteX55" fmla="*/ 5529430 w 9683888"/>
              <a:gd name="connsiteY55" fmla="*/ 606335 h 743457"/>
              <a:gd name="connsiteX56" fmla="*/ 5604039 w 9683888"/>
              <a:gd name="connsiteY56" fmla="*/ 607676 h 743457"/>
              <a:gd name="connsiteX57" fmla="*/ 5625281 w 9683888"/>
              <a:gd name="connsiteY57" fmla="*/ 617253 h 743457"/>
              <a:gd name="connsiteX58" fmla="*/ 5628138 w 9683888"/>
              <a:gd name="connsiteY58" fmla="*/ 615483 h 743457"/>
              <a:gd name="connsiteX59" fmla="*/ 5653593 w 9683888"/>
              <a:gd name="connsiteY59" fmla="*/ 617873 h 743457"/>
              <a:gd name="connsiteX60" fmla="*/ 5658658 w 9683888"/>
              <a:gd name="connsiteY60" fmla="*/ 624279 h 743457"/>
              <a:gd name="connsiteX61" fmla="*/ 5675963 w 9683888"/>
              <a:gd name="connsiteY61" fmla="*/ 627762 h 743457"/>
              <a:gd name="connsiteX62" fmla="*/ 5709625 w 9683888"/>
              <a:gd name="connsiteY62" fmla="*/ 639593 h 743457"/>
              <a:gd name="connsiteX63" fmla="*/ 5716324 w 9683888"/>
              <a:gd name="connsiteY63" fmla="*/ 637148 h 743457"/>
              <a:gd name="connsiteX64" fmla="*/ 5767720 w 9683888"/>
              <a:gd name="connsiteY64" fmla="*/ 647737 h 743457"/>
              <a:gd name="connsiteX65" fmla="*/ 5768619 w 9683888"/>
              <a:gd name="connsiteY65" fmla="*/ 645671 h 743457"/>
              <a:gd name="connsiteX66" fmla="*/ 5858696 w 9683888"/>
              <a:gd name="connsiteY66" fmla="*/ 628099 h 743457"/>
              <a:gd name="connsiteX67" fmla="*/ 5935260 w 9683888"/>
              <a:gd name="connsiteY67" fmla="*/ 596904 h 743457"/>
              <a:gd name="connsiteX68" fmla="*/ 5946176 w 9683888"/>
              <a:gd name="connsiteY68" fmla="*/ 597874 h 743457"/>
              <a:gd name="connsiteX69" fmla="*/ 5946447 w 9683888"/>
              <a:gd name="connsiteY69" fmla="*/ 597396 h 743457"/>
              <a:gd name="connsiteX70" fmla="*/ 5958069 w 9683888"/>
              <a:gd name="connsiteY70" fmla="*/ 597432 h 743457"/>
              <a:gd name="connsiteX71" fmla="*/ 5966081 w 9683888"/>
              <a:gd name="connsiteY71" fmla="*/ 599643 h 743457"/>
              <a:gd name="connsiteX72" fmla="*/ 5987259 w 9683888"/>
              <a:gd name="connsiteY72" fmla="*/ 601523 h 743457"/>
              <a:gd name="connsiteX73" fmla="*/ 5994905 w 9683888"/>
              <a:gd name="connsiteY73" fmla="*/ 598873 h 743457"/>
              <a:gd name="connsiteX74" fmla="*/ 6054803 w 9683888"/>
              <a:gd name="connsiteY74" fmla="*/ 541202 h 743457"/>
              <a:gd name="connsiteX75" fmla="*/ 6188672 w 9683888"/>
              <a:gd name="connsiteY75" fmla="*/ 496389 h 743457"/>
              <a:gd name="connsiteX76" fmla="*/ 6323280 w 9683888"/>
              <a:gd name="connsiteY76" fmla="*/ 458013 h 743457"/>
              <a:gd name="connsiteX77" fmla="*/ 6457257 w 9683888"/>
              <a:gd name="connsiteY77" fmla="*/ 414621 h 743457"/>
              <a:gd name="connsiteX78" fmla="*/ 6530019 w 9683888"/>
              <a:gd name="connsiteY78" fmla="*/ 423168 h 743457"/>
              <a:gd name="connsiteX79" fmla="*/ 6626800 w 9683888"/>
              <a:gd name="connsiteY79" fmla="*/ 375078 h 743457"/>
              <a:gd name="connsiteX80" fmla="*/ 6689231 w 9683888"/>
              <a:gd name="connsiteY80" fmla="*/ 353501 h 743457"/>
              <a:gd name="connsiteX81" fmla="*/ 6726440 w 9683888"/>
              <a:gd name="connsiteY81" fmla="*/ 340276 h 743457"/>
              <a:gd name="connsiteX82" fmla="*/ 6835228 w 9683888"/>
              <a:gd name="connsiteY82" fmla="*/ 329393 h 743457"/>
              <a:gd name="connsiteX83" fmla="*/ 7039363 w 9683888"/>
              <a:gd name="connsiteY83" fmla="*/ 370823 h 743457"/>
              <a:gd name="connsiteX84" fmla="*/ 7095156 w 9683888"/>
              <a:gd name="connsiteY84" fmla="*/ 366075 h 743457"/>
              <a:gd name="connsiteX85" fmla="*/ 7187061 w 9683888"/>
              <a:gd name="connsiteY85" fmla="*/ 383876 h 743457"/>
              <a:gd name="connsiteX86" fmla="*/ 7295039 w 9683888"/>
              <a:gd name="connsiteY86" fmla="*/ 355046 h 743457"/>
              <a:gd name="connsiteX87" fmla="*/ 7373651 w 9683888"/>
              <a:gd name="connsiteY87" fmla="*/ 322299 h 743457"/>
              <a:gd name="connsiteX88" fmla="*/ 7418964 w 9683888"/>
              <a:gd name="connsiteY88" fmla="*/ 308685 h 743457"/>
              <a:gd name="connsiteX89" fmla="*/ 7450568 w 9683888"/>
              <a:gd name="connsiteY89" fmla="*/ 293511 h 743457"/>
              <a:gd name="connsiteX90" fmla="*/ 7538380 w 9683888"/>
              <a:gd name="connsiteY90" fmla="*/ 283235 h 743457"/>
              <a:gd name="connsiteX91" fmla="*/ 7786348 w 9683888"/>
              <a:gd name="connsiteY91" fmla="*/ 225377 h 743457"/>
              <a:gd name="connsiteX92" fmla="*/ 7849534 w 9683888"/>
              <a:gd name="connsiteY92" fmla="*/ 245434 h 743457"/>
              <a:gd name="connsiteX93" fmla="*/ 7981165 w 9683888"/>
              <a:gd name="connsiteY93" fmla="*/ 222252 h 743457"/>
              <a:gd name="connsiteX94" fmla="*/ 8171882 w 9683888"/>
              <a:gd name="connsiteY94" fmla="*/ 222497 h 743457"/>
              <a:gd name="connsiteX95" fmla="*/ 8242270 w 9683888"/>
              <a:gd name="connsiteY95" fmla="*/ 180535 h 743457"/>
              <a:gd name="connsiteX96" fmla="*/ 8490152 w 9683888"/>
              <a:gd name="connsiteY96" fmla="*/ 209193 h 743457"/>
              <a:gd name="connsiteX97" fmla="*/ 8622272 w 9683888"/>
              <a:gd name="connsiteY97" fmla="*/ 188859 h 743457"/>
              <a:gd name="connsiteX98" fmla="*/ 8738606 w 9683888"/>
              <a:gd name="connsiteY98" fmla="*/ 208945 h 743457"/>
              <a:gd name="connsiteX99" fmla="*/ 8831307 w 9683888"/>
              <a:gd name="connsiteY99" fmla="*/ 207738 h 743457"/>
              <a:gd name="connsiteX100" fmla="*/ 8891432 w 9683888"/>
              <a:gd name="connsiteY100" fmla="*/ 184510 h 743457"/>
              <a:gd name="connsiteX101" fmla="*/ 8946980 w 9683888"/>
              <a:gd name="connsiteY101" fmla="*/ 145578 h 743457"/>
              <a:gd name="connsiteX102" fmla="*/ 9107760 w 9683888"/>
              <a:gd name="connsiteY102" fmla="*/ 128052 h 743457"/>
              <a:gd name="connsiteX103" fmla="*/ 9195623 w 9683888"/>
              <a:gd name="connsiteY103" fmla="*/ 100212 h 743457"/>
              <a:gd name="connsiteX104" fmla="*/ 9256898 w 9683888"/>
              <a:gd name="connsiteY104" fmla="*/ 73900 h 743457"/>
              <a:gd name="connsiteX105" fmla="*/ 9351740 w 9683888"/>
              <a:gd name="connsiteY105" fmla="*/ 80439 h 743457"/>
              <a:gd name="connsiteX106" fmla="*/ 9539796 w 9683888"/>
              <a:gd name="connsiteY106" fmla="*/ 87069 h 743457"/>
              <a:gd name="connsiteX107" fmla="*/ 9619109 w 9683888"/>
              <a:gd name="connsiteY107" fmla="*/ 39994 h 74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9683888" h="743457">
                <a:moveTo>
                  <a:pt x="9683888" y="0"/>
                </a:moveTo>
                <a:lnTo>
                  <a:pt x="0" y="0"/>
                </a:lnTo>
                <a:lnTo>
                  <a:pt x="0" y="365878"/>
                </a:lnTo>
                <a:lnTo>
                  <a:pt x="11844" y="367909"/>
                </a:lnTo>
                <a:cubicBezTo>
                  <a:pt x="50423" y="374387"/>
                  <a:pt x="87879" y="380746"/>
                  <a:pt x="106208" y="385974"/>
                </a:cubicBezTo>
                <a:cubicBezTo>
                  <a:pt x="119919" y="389979"/>
                  <a:pt x="149687" y="402128"/>
                  <a:pt x="183667" y="399162"/>
                </a:cubicBezTo>
                <a:cubicBezTo>
                  <a:pt x="228274" y="394575"/>
                  <a:pt x="256969" y="398315"/>
                  <a:pt x="292430" y="390408"/>
                </a:cubicBezTo>
                <a:cubicBezTo>
                  <a:pt x="325377" y="395694"/>
                  <a:pt x="374510" y="420053"/>
                  <a:pt x="386942" y="395582"/>
                </a:cubicBezTo>
                <a:cubicBezTo>
                  <a:pt x="400429" y="416427"/>
                  <a:pt x="451168" y="399411"/>
                  <a:pt x="485751" y="408404"/>
                </a:cubicBezTo>
                <a:cubicBezTo>
                  <a:pt x="520399" y="423586"/>
                  <a:pt x="570416" y="404235"/>
                  <a:pt x="604107" y="418647"/>
                </a:cubicBezTo>
                <a:cubicBezTo>
                  <a:pt x="633631" y="425521"/>
                  <a:pt x="672063" y="446364"/>
                  <a:pt x="694081" y="449524"/>
                </a:cubicBezTo>
                <a:cubicBezTo>
                  <a:pt x="700528" y="463278"/>
                  <a:pt x="713487" y="450700"/>
                  <a:pt x="762452" y="456090"/>
                </a:cubicBezTo>
                <a:cubicBezTo>
                  <a:pt x="811417" y="461479"/>
                  <a:pt x="935420" y="470466"/>
                  <a:pt x="987872" y="481862"/>
                </a:cubicBezTo>
                <a:cubicBezTo>
                  <a:pt x="1018493" y="475799"/>
                  <a:pt x="1019470" y="516810"/>
                  <a:pt x="1077163" y="524467"/>
                </a:cubicBezTo>
                <a:cubicBezTo>
                  <a:pt x="1124222" y="535807"/>
                  <a:pt x="1202940" y="574855"/>
                  <a:pt x="1258716" y="587975"/>
                </a:cubicBezTo>
                <a:cubicBezTo>
                  <a:pt x="1274181" y="586466"/>
                  <a:pt x="1286859" y="589632"/>
                  <a:pt x="1298056" y="595413"/>
                </a:cubicBezTo>
                <a:lnTo>
                  <a:pt x="1327017" y="617412"/>
                </a:lnTo>
                <a:lnTo>
                  <a:pt x="1347909" y="620209"/>
                </a:lnTo>
                <a:cubicBezTo>
                  <a:pt x="1377004" y="628445"/>
                  <a:pt x="1394712" y="616344"/>
                  <a:pt x="1421792" y="626139"/>
                </a:cubicBezTo>
                <a:cubicBezTo>
                  <a:pt x="1466260" y="647543"/>
                  <a:pt x="1506099" y="610975"/>
                  <a:pt x="1519789" y="645011"/>
                </a:cubicBezTo>
                <a:cubicBezTo>
                  <a:pt x="1556219" y="665699"/>
                  <a:pt x="1578776" y="668950"/>
                  <a:pt x="1620886" y="687715"/>
                </a:cubicBezTo>
                <a:cubicBezTo>
                  <a:pt x="1658228" y="693647"/>
                  <a:pt x="1636224" y="694371"/>
                  <a:pt x="1676745" y="690130"/>
                </a:cubicBezTo>
                <a:cubicBezTo>
                  <a:pt x="1713709" y="697532"/>
                  <a:pt x="1774627" y="701403"/>
                  <a:pt x="1832228" y="690860"/>
                </a:cubicBezTo>
                <a:cubicBezTo>
                  <a:pt x="1866586" y="689181"/>
                  <a:pt x="1949046" y="755765"/>
                  <a:pt x="1980464" y="704858"/>
                </a:cubicBezTo>
                <a:cubicBezTo>
                  <a:pt x="2001472" y="716610"/>
                  <a:pt x="2020758" y="710467"/>
                  <a:pt x="2051150" y="711187"/>
                </a:cubicBezTo>
                <a:cubicBezTo>
                  <a:pt x="2081543" y="711907"/>
                  <a:pt x="2117567" y="736153"/>
                  <a:pt x="2162824" y="709178"/>
                </a:cubicBezTo>
                <a:cubicBezTo>
                  <a:pt x="2219712" y="701824"/>
                  <a:pt x="2181421" y="742368"/>
                  <a:pt x="2259859" y="718188"/>
                </a:cubicBezTo>
                <a:cubicBezTo>
                  <a:pt x="2296623" y="733933"/>
                  <a:pt x="2337412" y="741012"/>
                  <a:pt x="2378290" y="738748"/>
                </a:cubicBezTo>
                <a:cubicBezTo>
                  <a:pt x="2380041" y="725410"/>
                  <a:pt x="2399659" y="741017"/>
                  <a:pt x="2407828" y="743457"/>
                </a:cubicBezTo>
                <a:cubicBezTo>
                  <a:pt x="2406113" y="735180"/>
                  <a:pt x="2421642" y="728742"/>
                  <a:pt x="2428936" y="734697"/>
                </a:cubicBezTo>
                <a:cubicBezTo>
                  <a:pt x="2468648" y="720822"/>
                  <a:pt x="2584275" y="677579"/>
                  <a:pt x="2646106" y="660204"/>
                </a:cubicBezTo>
                <a:cubicBezTo>
                  <a:pt x="2706894" y="652346"/>
                  <a:pt x="2738390" y="612318"/>
                  <a:pt x="2799920" y="630451"/>
                </a:cubicBezTo>
                <a:cubicBezTo>
                  <a:pt x="2856798" y="622940"/>
                  <a:pt x="2902940" y="602232"/>
                  <a:pt x="2953556" y="607173"/>
                </a:cubicBezTo>
                <a:cubicBezTo>
                  <a:pt x="2970626" y="593247"/>
                  <a:pt x="2988095" y="586399"/>
                  <a:pt x="3009839" y="601743"/>
                </a:cubicBezTo>
                <a:cubicBezTo>
                  <a:pt x="3046166" y="594868"/>
                  <a:pt x="3085682" y="586046"/>
                  <a:pt x="3115016" y="584982"/>
                </a:cubicBezTo>
                <a:cubicBezTo>
                  <a:pt x="3144992" y="587935"/>
                  <a:pt x="3158740" y="599045"/>
                  <a:pt x="3185844" y="595356"/>
                </a:cubicBezTo>
                <a:cubicBezTo>
                  <a:pt x="3209939" y="576197"/>
                  <a:pt x="3221731" y="614583"/>
                  <a:pt x="3246013" y="592418"/>
                </a:cubicBezTo>
                <a:cubicBezTo>
                  <a:pt x="3228976" y="565486"/>
                  <a:pt x="3320172" y="599686"/>
                  <a:pt x="3313565" y="574138"/>
                </a:cubicBezTo>
                <a:cubicBezTo>
                  <a:pt x="3341586" y="564515"/>
                  <a:pt x="3371901" y="555346"/>
                  <a:pt x="3414143" y="553730"/>
                </a:cubicBezTo>
                <a:cubicBezTo>
                  <a:pt x="3463229" y="557630"/>
                  <a:pt x="3476532" y="539673"/>
                  <a:pt x="3552895" y="548563"/>
                </a:cubicBezTo>
                <a:cubicBezTo>
                  <a:pt x="3620356" y="561042"/>
                  <a:pt x="3688830" y="574962"/>
                  <a:pt x="3753012" y="599520"/>
                </a:cubicBezTo>
                <a:cubicBezTo>
                  <a:pt x="3769580" y="615048"/>
                  <a:pt x="3777112" y="602961"/>
                  <a:pt x="3804392" y="604131"/>
                </a:cubicBezTo>
                <a:cubicBezTo>
                  <a:pt x="3831672" y="605301"/>
                  <a:pt x="3878076" y="605222"/>
                  <a:pt x="3916696" y="606540"/>
                </a:cubicBezTo>
                <a:cubicBezTo>
                  <a:pt x="3970533" y="603881"/>
                  <a:pt x="3981244" y="618066"/>
                  <a:pt x="4063849" y="604058"/>
                </a:cubicBezTo>
                <a:cubicBezTo>
                  <a:pt x="4074473" y="605185"/>
                  <a:pt x="4134611" y="589365"/>
                  <a:pt x="4172179" y="592355"/>
                </a:cubicBezTo>
                <a:cubicBezTo>
                  <a:pt x="4180554" y="576172"/>
                  <a:pt x="4255433" y="602075"/>
                  <a:pt x="4276294" y="587119"/>
                </a:cubicBezTo>
                <a:cubicBezTo>
                  <a:pt x="4326119" y="586973"/>
                  <a:pt x="4361692" y="573867"/>
                  <a:pt x="4411090" y="575600"/>
                </a:cubicBezTo>
                <a:cubicBezTo>
                  <a:pt x="4465125" y="575500"/>
                  <a:pt x="4518088" y="570805"/>
                  <a:pt x="4540465" y="567464"/>
                </a:cubicBezTo>
                <a:lnTo>
                  <a:pt x="4545352" y="555554"/>
                </a:lnTo>
                <a:lnTo>
                  <a:pt x="4564014" y="553660"/>
                </a:lnTo>
                <a:lnTo>
                  <a:pt x="4568602" y="550913"/>
                </a:lnTo>
                <a:cubicBezTo>
                  <a:pt x="4577353" y="545618"/>
                  <a:pt x="4586105" y="540734"/>
                  <a:pt x="4595289" y="537407"/>
                </a:cubicBezTo>
                <a:cubicBezTo>
                  <a:pt x="4623104" y="537511"/>
                  <a:pt x="4660764" y="533229"/>
                  <a:pt x="4739026" y="532483"/>
                </a:cubicBezTo>
                <a:cubicBezTo>
                  <a:pt x="4806238" y="527255"/>
                  <a:pt x="4944577" y="524439"/>
                  <a:pt x="5061335" y="545635"/>
                </a:cubicBezTo>
                <a:cubicBezTo>
                  <a:pt x="5167156" y="553533"/>
                  <a:pt x="5251789" y="586167"/>
                  <a:pt x="5338634" y="595754"/>
                </a:cubicBezTo>
                <a:cubicBezTo>
                  <a:pt x="5415763" y="589622"/>
                  <a:pt x="5434719" y="609365"/>
                  <a:pt x="5529430" y="606335"/>
                </a:cubicBezTo>
                <a:cubicBezTo>
                  <a:pt x="5534498" y="613561"/>
                  <a:pt x="5597157" y="603269"/>
                  <a:pt x="5604039" y="607676"/>
                </a:cubicBezTo>
                <a:lnTo>
                  <a:pt x="5625281" y="617253"/>
                </a:lnTo>
                <a:lnTo>
                  <a:pt x="5628138" y="615483"/>
                </a:lnTo>
                <a:cubicBezTo>
                  <a:pt x="5640641" y="612245"/>
                  <a:pt x="5648217" y="613966"/>
                  <a:pt x="5653593" y="617873"/>
                </a:cubicBezTo>
                <a:lnTo>
                  <a:pt x="5658658" y="624279"/>
                </a:lnTo>
                <a:lnTo>
                  <a:pt x="5675963" y="627762"/>
                </a:lnTo>
                <a:lnTo>
                  <a:pt x="5709625" y="639593"/>
                </a:lnTo>
                <a:lnTo>
                  <a:pt x="5716324" y="637148"/>
                </a:lnTo>
                <a:lnTo>
                  <a:pt x="5767720" y="647737"/>
                </a:lnTo>
                <a:lnTo>
                  <a:pt x="5768619" y="645671"/>
                </a:lnTo>
                <a:cubicBezTo>
                  <a:pt x="5776130" y="642927"/>
                  <a:pt x="5830922" y="636226"/>
                  <a:pt x="5858696" y="628099"/>
                </a:cubicBezTo>
                <a:lnTo>
                  <a:pt x="5935260" y="596904"/>
                </a:lnTo>
                <a:lnTo>
                  <a:pt x="5946176" y="597874"/>
                </a:lnTo>
                <a:lnTo>
                  <a:pt x="5946447" y="597396"/>
                </a:lnTo>
                <a:cubicBezTo>
                  <a:pt x="5948934" y="596546"/>
                  <a:pt x="5952567" y="596468"/>
                  <a:pt x="5958069" y="597432"/>
                </a:cubicBezTo>
                <a:lnTo>
                  <a:pt x="5966081" y="599643"/>
                </a:lnTo>
                <a:lnTo>
                  <a:pt x="5987259" y="601523"/>
                </a:lnTo>
                <a:lnTo>
                  <a:pt x="5994905" y="598873"/>
                </a:lnTo>
                <a:cubicBezTo>
                  <a:pt x="6020610" y="579716"/>
                  <a:pt x="6016968" y="560235"/>
                  <a:pt x="6054803" y="541202"/>
                </a:cubicBezTo>
                <a:cubicBezTo>
                  <a:pt x="6108247" y="527358"/>
                  <a:pt x="6130976" y="484538"/>
                  <a:pt x="6188672" y="496389"/>
                </a:cubicBezTo>
                <a:cubicBezTo>
                  <a:pt x="6238659" y="483279"/>
                  <a:pt x="6277194" y="458153"/>
                  <a:pt x="6323280" y="458013"/>
                </a:cubicBezTo>
                <a:cubicBezTo>
                  <a:pt x="6368044" y="444385"/>
                  <a:pt x="6422801" y="420428"/>
                  <a:pt x="6457257" y="414621"/>
                </a:cubicBezTo>
                <a:cubicBezTo>
                  <a:pt x="6483424" y="410645"/>
                  <a:pt x="6508964" y="423228"/>
                  <a:pt x="6530019" y="423168"/>
                </a:cubicBezTo>
                <a:cubicBezTo>
                  <a:pt x="6558276" y="416578"/>
                  <a:pt x="6600264" y="386690"/>
                  <a:pt x="6626800" y="375078"/>
                </a:cubicBezTo>
                <a:cubicBezTo>
                  <a:pt x="6664418" y="400828"/>
                  <a:pt x="6655535" y="354302"/>
                  <a:pt x="6689231" y="353501"/>
                </a:cubicBezTo>
                <a:cubicBezTo>
                  <a:pt x="6708837" y="361122"/>
                  <a:pt x="6719642" y="359485"/>
                  <a:pt x="6726440" y="340276"/>
                </a:cubicBezTo>
                <a:cubicBezTo>
                  <a:pt x="6818329" y="378763"/>
                  <a:pt x="6765502" y="328183"/>
                  <a:pt x="6835228" y="329393"/>
                </a:cubicBezTo>
                <a:cubicBezTo>
                  <a:pt x="6897464" y="335048"/>
                  <a:pt x="6962224" y="329085"/>
                  <a:pt x="7039363" y="370823"/>
                </a:cubicBezTo>
                <a:cubicBezTo>
                  <a:pt x="7056368" y="384567"/>
                  <a:pt x="7070539" y="363899"/>
                  <a:pt x="7095156" y="366075"/>
                </a:cubicBezTo>
                <a:cubicBezTo>
                  <a:pt x="7119772" y="368250"/>
                  <a:pt x="7153748" y="385714"/>
                  <a:pt x="7187061" y="383876"/>
                </a:cubicBezTo>
                <a:cubicBezTo>
                  <a:pt x="7242115" y="377604"/>
                  <a:pt x="7270954" y="334249"/>
                  <a:pt x="7295039" y="355046"/>
                </a:cubicBezTo>
                <a:cubicBezTo>
                  <a:pt x="7320104" y="344159"/>
                  <a:pt x="7343179" y="301443"/>
                  <a:pt x="7373651" y="322299"/>
                </a:cubicBezTo>
                <a:cubicBezTo>
                  <a:pt x="7367160" y="298575"/>
                  <a:pt x="7410095" y="329040"/>
                  <a:pt x="7418964" y="308685"/>
                </a:cubicBezTo>
                <a:cubicBezTo>
                  <a:pt x="7424243" y="291807"/>
                  <a:pt x="7438503" y="297117"/>
                  <a:pt x="7450568" y="293511"/>
                </a:cubicBezTo>
                <a:cubicBezTo>
                  <a:pt x="7461276" y="277652"/>
                  <a:pt x="7519437" y="275664"/>
                  <a:pt x="7538380" y="283235"/>
                </a:cubicBezTo>
                <a:cubicBezTo>
                  <a:pt x="7594343" y="271879"/>
                  <a:pt x="7734488" y="231676"/>
                  <a:pt x="7786348" y="225377"/>
                </a:cubicBezTo>
                <a:cubicBezTo>
                  <a:pt x="7797693" y="277094"/>
                  <a:pt x="7847327" y="236176"/>
                  <a:pt x="7849534" y="245434"/>
                </a:cubicBezTo>
                <a:cubicBezTo>
                  <a:pt x="7894253" y="231282"/>
                  <a:pt x="7937937" y="238796"/>
                  <a:pt x="7981165" y="222252"/>
                </a:cubicBezTo>
                <a:cubicBezTo>
                  <a:pt x="8066564" y="234459"/>
                  <a:pt x="8127007" y="235277"/>
                  <a:pt x="8171882" y="222497"/>
                </a:cubicBezTo>
                <a:cubicBezTo>
                  <a:pt x="8183092" y="205785"/>
                  <a:pt x="8217423" y="177145"/>
                  <a:pt x="8242270" y="180535"/>
                </a:cubicBezTo>
                <a:cubicBezTo>
                  <a:pt x="8294138" y="178846"/>
                  <a:pt x="8410926" y="208334"/>
                  <a:pt x="8490152" y="209193"/>
                </a:cubicBezTo>
                <a:cubicBezTo>
                  <a:pt x="8558493" y="195433"/>
                  <a:pt x="8564727" y="233466"/>
                  <a:pt x="8622272" y="188859"/>
                </a:cubicBezTo>
                <a:cubicBezTo>
                  <a:pt x="8659556" y="191317"/>
                  <a:pt x="8666988" y="178214"/>
                  <a:pt x="8738606" y="208945"/>
                </a:cubicBezTo>
                <a:cubicBezTo>
                  <a:pt x="8769507" y="208543"/>
                  <a:pt x="8800406" y="224019"/>
                  <a:pt x="8831307" y="207738"/>
                </a:cubicBezTo>
                <a:cubicBezTo>
                  <a:pt x="8836477" y="191612"/>
                  <a:pt x="8870109" y="182455"/>
                  <a:pt x="8891432" y="184510"/>
                </a:cubicBezTo>
                <a:cubicBezTo>
                  <a:pt x="8876795" y="135260"/>
                  <a:pt x="8938553" y="173381"/>
                  <a:pt x="8946980" y="145578"/>
                </a:cubicBezTo>
                <a:cubicBezTo>
                  <a:pt x="9010957" y="156064"/>
                  <a:pt x="9046552" y="157746"/>
                  <a:pt x="9107760" y="128052"/>
                </a:cubicBezTo>
                <a:cubicBezTo>
                  <a:pt x="9135191" y="151813"/>
                  <a:pt x="9184204" y="114911"/>
                  <a:pt x="9195623" y="100212"/>
                </a:cubicBezTo>
                <a:cubicBezTo>
                  <a:pt x="9222736" y="85917"/>
                  <a:pt x="9230892" y="98248"/>
                  <a:pt x="9256898" y="73900"/>
                </a:cubicBezTo>
                <a:cubicBezTo>
                  <a:pt x="9276443" y="63724"/>
                  <a:pt x="9334001" y="80454"/>
                  <a:pt x="9351740" y="80439"/>
                </a:cubicBezTo>
                <a:cubicBezTo>
                  <a:pt x="9398889" y="82633"/>
                  <a:pt x="9473718" y="102566"/>
                  <a:pt x="9539796" y="87069"/>
                </a:cubicBezTo>
                <a:cubicBezTo>
                  <a:pt x="9565852" y="70987"/>
                  <a:pt x="9591569" y="56211"/>
                  <a:pt x="9619109" y="39994"/>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2"/>
          <p:cNvSpPr>
            <a:spLocks noGrp="1"/>
          </p:cNvSpPr>
          <p:nvPr>
            <p:ph idx="1"/>
          </p:nvPr>
        </p:nvSpPr>
        <p:spPr>
          <a:xfrm>
            <a:off x="1137035" y="2194101"/>
            <a:ext cx="6110072" cy="3361125"/>
          </a:xfrm>
        </p:spPr>
        <p:txBody>
          <a:bodyPr>
            <a:normAutofit/>
          </a:bodyPr>
          <a:lstStyle/>
          <a:p>
            <a:r>
              <a:rPr lang="en-GB" sz="1400" dirty="0"/>
              <a:t>EYFS and KS1  use Read Write Inc scheme for shared and guided reading </a:t>
            </a:r>
          </a:p>
          <a:p>
            <a:r>
              <a:rPr lang="en-GB" sz="1400" dirty="0"/>
              <a:t>EYFS and KS1 also have daily sessions of sharing and discussion quality ‘real books’ from  the class book area</a:t>
            </a:r>
          </a:p>
          <a:p>
            <a:r>
              <a:rPr lang="en-GB" sz="1400" dirty="0"/>
              <a:t>On completing the RWI scheme upper KS1 children have guided reading / comprehension sessions using high quality age appropriate texts </a:t>
            </a:r>
          </a:p>
          <a:p>
            <a:r>
              <a:rPr lang="en-GB" sz="1400" dirty="0"/>
              <a:t>KS2 children are taught reading comprehension using a Reading Mastery approach. Class teachers choose a quality age appropriate but challenging  class novel and read together focussing on vocabulary, literal, inference , evaluation and prediction questions. Teachers base their questions on the year  group subject progression documents </a:t>
            </a:r>
          </a:p>
          <a:p>
            <a:r>
              <a:rPr lang="en-GB" sz="1400" dirty="0"/>
              <a:t>Class teachers also ensure children experience a range of non fiction/ poetry and playscripts in their Mastery Session . </a:t>
            </a:r>
          </a:p>
          <a:p>
            <a:endParaRPr lang="en-GB" sz="1400" dirty="0"/>
          </a:p>
          <a:p>
            <a:endParaRPr lang="en-GB" sz="1400" dirty="0"/>
          </a:p>
        </p:txBody>
      </p:sp>
      <p:pic>
        <p:nvPicPr>
          <p:cNvPr id="11" name="Picture 10">
            <a:extLst>
              <a:ext uri="{FF2B5EF4-FFF2-40B4-BE49-F238E27FC236}">
                <a16:creationId xmlns:a16="http://schemas.microsoft.com/office/drawing/2014/main" id="{CC4B538B-E3D3-4C99-804A-3FB0486682DF}"/>
              </a:ext>
            </a:extLst>
          </p:cNvPr>
          <p:cNvPicPr>
            <a:picLocks noChangeAspect="1"/>
          </p:cNvPicPr>
          <p:nvPr/>
        </p:nvPicPr>
        <p:blipFill>
          <a:blip r:embed="rId2"/>
          <a:stretch>
            <a:fillRect/>
          </a:stretch>
        </p:blipFill>
        <p:spPr>
          <a:xfrm>
            <a:off x="8357601" y="1143388"/>
            <a:ext cx="1266131" cy="2128684"/>
          </a:xfrm>
          <a:prstGeom prst="rect">
            <a:avLst/>
          </a:prstGeom>
        </p:spPr>
      </p:pic>
      <p:pic>
        <p:nvPicPr>
          <p:cNvPr id="7" name="Picture 6">
            <a:extLst>
              <a:ext uri="{FF2B5EF4-FFF2-40B4-BE49-F238E27FC236}">
                <a16:creationId xmlns:a16="http://schemas.microsoft.com/office/drawing/2014/main" id="{FAD47261-EE26-4A10-BB1A-1AD37F0A98A0}"/>
              </a:ext>
            </a:extLst>
          </p:cNvPr>
          <p:cNvPicPr>
            <a:picLocks noChangeAspect="1"/>
          </p:cNvPicPr>
          <p:nvPr/>
        </p:nvPicPr>
        <p:blipFill>
          <a:blip r:embed="rId3"/>
          <a:stretch>
            <a:fillRect/>
          </a:stretch>
        </p:blipFill>
        <p:spPr>
          <a:xfrm>
            <a:off x="9945465" y="1143388"/>
            <a:ext cx="1373001" cy="2128684"/>
          </a:xfrm>
          <a:prstGeom prst="rect">
            <a:avLst/>
          </a:prstGeom>
        </p:spPr>
      </p:pic>
      <p:pic>
        <p:nvPicPr>
          <p:cNvPr id="9" name="Picture 8">
            <a:extLst>
              <a:ext uri="{FF2B5EF4-FFF2-40B4-BE49-F238E27FC236}">
                <a16:creationId xmlns:a16="http://schemas.microsoft.com/office/drawing/2014/main" id="{2241A1FE-5AEA-48FD-AABA-77109B398F69}"/>
              </a:ext>
            </a:extLst>
          </p:cNvPr>
          <p:cNvPicPr>
            <a:picLocks noChangeAspect="1"/>
          </p:cNvPicPr>
          <p:nvPr/>
        </p:nvPicPr>
        <p:blipFill>
          <a:blip r:embed="rId4"/>
          <a:stretch>
            <a:fillRect/>
          </a:stretch>
        </p:blipFill>
        <p:spPr>
          <a:xfrm>
            <a:off x="8153314" y="3579515"/>
            <a:ext cx="1470416" cy="2128684"/>
          </a:xfrm>
          <a:prstGeom prst="rect">
            <a:avLst/>
          </a:prstGeom>
        </p:spPr>
      </p:pic>
      <p:pic>
        <p:nvPicPr>
          <p:cNvPr id="5" name="Picture 4">
            <a:extLst>
              <a:ext uri="{FF2B5EF4-FFF2-40B4-BE49-F238E27FC236}">
                <a16:creationId xmlns:a16="http://schemas.microsoft.com/office/drawing/2014/main" id="{107C55CA-BE4D-469D-AA1E-B31CEC36C7DB}"/>
              </a:ext>
            </a:extLst>
          </p:cNvPr>
          <p:cNvPicPr>
            <a:picLocks noChangeAspect="1"/>
          </p:cNvPicPr>
          <p:nvPr/>
        </p:nvPicPr>
        <p:blipFill>
          <a:blip r:embed="rId5"/>
          <a:stretch>
            <a:fillRect/>
          </a:stretch>
        </p:blipFill>
        <p:spPr>
          <a:xfrm>
            <a:off x="9945465" y="3579515"/>
            <a:ext cx="1730339" cy="536405"/>
          </a:xfrm>
          <a:prstGeom prst="rect">
            <a:avLst/>
          </a:prstGeom>
        </p:spPr>
      </p:pic>
      <p:sp>
        <p:nvSpPr>
          <p:cNvPr id="20" name="Freeform: Shape 19">
            <a:extLst>
              <a:ext uri="{FF2B5EF4-FFF2-40B4-BE49-F238E27FC236}">
                <a16:creationId xmlns:a16="http://schemas.microsoft.com/office/drawing/2014/main" id="{CC7BCC73-A901-44EB-B0E7-879E19267A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9827"/>
            <a:ext cx="10680562" cy="1078174"/>
          </a:xfrm>
          <a:custGeom>
            <a:avLst/>
            <a:gdLst>
              <a:gd name="connsiteX0" fmla="*/ 3617689 w 10680562"/>
              <a:gd name="connsiteY0" fmla="*/ 0 h 1605023"/>
              <a:gd name="connsiteX1" fmla="*/ 3635901 w 10680562"/>
              <a:gd name="connsiteY1" fmla="*/ 7738 h 1605023"/>
              <a:gd name="connsiteX2" fmla="*/ 3690891 w 10680562"/>
              <a:gd name="connsiteY2" fmla="*/ 7049 h 1605023"/>
              <a:gd name="connsiteX3" fmla="*/ 3832247 w 10680562"/>
              <a:gd name="connsiteY3" fmla="*/ 13937 h 1605023"/>
              <a:gd name="connsiteX4" fmla="*/ 3999111 w 10680562"/>
              <a:gd name="connsiteY4" fmla="*/ 44624 h 1605023"/>
              <a:gd name="connsiteX5" fmla="*/ 4034676 w 10680562"/>
              <a:gd name="connsiteY5" fmla="*/ 48775 h 1605023"/>
              <a:gd name="connsiteX6" fmla="*/ 4065394 w 10680562"/>
              <a:gd name="connsiteY6" fmla="*/ 42879 h 1605023"/>
              <a:gd name="connsiteX7" fmla="*/ 4072648 w 10680562"/>
              <a:gd name="connsiteY7" fmla="*/ 33262 h 1605023"/>
              <a:gd name="connsiteX8" fmla="*/ 4092232 w 10680562"/>
              <a:gd name="connsiteY8" fmla="*/ 34026 h 1605023"/>
              <a:gd name="connsiteX9" fmla="*/ 4097470 w 10680562"/>
              <a:gd name="connsiteY9" fmla="*/ 32252 h 1605023"/>
              <a:gd name="connsiteX10" fmla="*/ 4127488 w 10680562"/>
              <a:gd name="connsiteY10" fmla="*/ 24056 h 1605023"/>
              <a:gd name="connsiteX11" fmla="*/ 4190803 w 10680562"/>
              <a:gd name="connsiteY11" fmla="*/ 55685 h 1605023"/>
              <a:gd name="connsiteX12" fmla="*/ 4269333 w 10680562"/>
              <a:gd name="connsiteY12" fmla="*/ 54186 h 1605023"/>
              <a:gd name="connsiteX13" fmla="*/ 4481486 w 10680562"/>
              <a:gd name="connsiteY13" fmla="*/ 116915 h 1605023"/>
              <a:gd name="connsiteX14" fmla="*/ 4651418 w 10680562"/>
              <a:gd name="connsiteY14" fmla="*/ 150071 h 1605023"/>
              <a:gd name="connsiteX15" fmla="*/ 4863575 w 10680562"/>
              <a:gd name="connsiteY15" fmla="*/ 175458 h 1605023"/>
              <a:gd name="connsiteX16" fmla="*/ 5013635 w 10680562"/>
              <a:gd name="connsiteY16" fmla="*/ 213928 h 1605023"/>
              <a:gd name="connsiteX17" fmla="*/ 5203044 w 10680562"/>
              <a:gd name="connsiteY17" fmla="*/ 228946 h 1605023"/>
              <a:gd name="connsiteX18" fmla="*/ 5207070 w 10680562"/>
              <a:gd name="connsiteY18" fmla="*/ 235105 h 1605023"/>
              <a:gd name="connsiteX19" fmla="*/ 5224253 w 10680562"/>
              <a:gd name="connsiteY19" fmla="*/ 240320 h 1605023"/>
              <a:gd name="connsiteX20" fmla="*/ 5256736 w 10680562"/>
              <a:gd name="connsiteY20" fmla="*/ 254811 h 1605023"/>
              <a:gd name="connsiteX21" fmla="*/ 5264095 w 10680562"/>
              <a:gd name="connsiteY21" fmla="*/ 253567 h 1605023"/>
              <a:gd name="connsiteX22" fmla="*/ 5315084 w 10680562"/>
              <a:gd name="connsiteY22" fmla="*/ 269264 h 1605023"/>
              <a:gd name="connsiteX23" fmla="*/ 5316393 w 10680562"/>
              <a:gd name="connsiteY23" fmla="*/ 267603 h 1605023"/>
              <a:gd name="connsiteX24" fmla="*/ 5333427 w 10680562"/>
              <a:gd name="connsiteY24" fmla="*/ 263823 h 1605023"/>
              <a:gd name="connsiteX25" fmla="*/ 5364589 w 10680562"/>
              <a:gd name="connsiteY25" fmla="*/ 260882 h 1605023"/>
              <a:gd name="connsiteX26" fmla="*/ 5443973 w 10680562"/>
              <a:gd name="connsiteY26" fmla="*/ 230866 h 1605023"/>
              <a:gd name="connsiteX27" fmla="*/ 5497201 w 10680562"/>
              <a:gd name="connsiteY27" fmla="*/ 247023 h 1605023"/>
              <a:gd name="connsiteX28" fmla="*/ 5508269 w 10680562"/>
              <a:gd name="connsiteY28" fmla="*/ 249256 h 1605023"/>
              <a:gd name="connsiteX29" fmla="*/ 5508636 w 10680562"/>
              <a:gd name="connsiteY29" fmla="*/ 248880 h 1605023"/>
              <a:gd name="connsiteX30" fmla="*/ 5520606 w 10680562"/>
              <a:gd name="connsiteY30" fmla="*/ 250400 h 1605023"/>
              <a:gd name="connsiteX31" fmla="*/ 5528451 w 10680562"/>
              <a:gd name="connsiteY31" fmla="*/ 253330 h 1605023"/>
              <a:gd name="connsiteX32" fmla="*/ 5549923 w 10680562"/>
              <a:gd name="connsiteY32" fmla="*/ 257662 h 1605023"/>
              <a:gd name="connsiteX33" fmla="*/ 5558295 w 10680562"/>
              <a:gd name="connsiteY33" fmla="*/ 256364 h 1605023"/>
              <a:gd name="connsiteX34" fmla="*/ 5664799 w 10680562"/>
              <a:gd name="connsiteY34" fmla="*/ 278924 h 1605023"/>
              <a:gd name="connsiteX35" fmla="*/ 5796160 w 10680562"/>
              <a:gd name="connsiteY35" fmla="*/ 307979 h 1605023"/>
              <a:gd name="connsiteX36" fmla="*/ 5897647 w 10680562"/>
              <a:gd name="connsiteY36" fmla="*/ 339431 h 1605023"/>
              <a:gd name="connsiteX37" fmla="*/ 5978838 w 10680562"/>
              <a:gd name="connsiteY37" fmla="*/ 367970 h 1605023"/>
              <a:gd name="connsiteX38" fmla="*/ 6050367 w 10680562"/>
              <a:gd name="connsiteY38" fmla="*/ 386341 h 1605023"/>
              <a:gd name="connsiteX39" fmla="*/ 6140609 w 10680562"/>
              <a:gd name="connsiteY39" fmla="*/ 385135 h 1605023"/>
              <a:gd name="connsiteX40" fmla="*/ 6302950 w 10680562"/>
              <a:gd name="connsiteY40" fmla="*/ 448183 h 1605023"/>
              <a:gd name="connsiteX41" fmla="*/ 6308533 w 10680562"/>
              <a:gd name="connsiteY41" fmla="*/ 448551 h 1605023"/>
              <a:gd name="connsiteX42" fmla="*/ 6340278 w 10680562"/>
              <a:gd name="connsiteY42" fmla="*/ 468555 h 1605023"/>
              <a:gd name="connsiteX43" fmla="*/ 6341685 w 10680562"/>
              <a:gd name="connsiteY43" fmla="*/ 467587 h 1605023"/>
              <a:gd name="connsiteX44" fmla="*/ 6354862 w 10680562"/>
              <a:gd name="connsiteY44" fmla="*/ 467794 h 1605023"/>
              <a:gd name="connsiteX45" fmla="*/ 6377840 w 10680562"/>
              <a:gd name="connsiteY45" fmla="*/ 471024 h 1605023"/>
              <a:gd name="connsiteX46" fmla="*/ 6442804 w 10680562"/>
              <a:gd name="connsiteY46" fmla="*/ 463091 h 1605023"/>
              <a:gd name="connsiteX47" fmla="*/ 6476009 w 10680562"/>
              <a:gd name="connsiteY47" fmla="*/ 483807 h 1605023"/>
              <a:gd name="connsiteX48" fmla="*/ 6483237 w 10680562"/>
              <a:gd name="connsiteY48" fmla="*/ 487308 h 1605023"/>
              <a:gd name="connsiteX49" fmla="*/ 6483605 w 10680562"/>
              <a:gd name="connsiteY49" fmla="*/ 487102 h 1605023"/>
              <a:gd name="connsiteX50" fmla="*/ 6491673 w 10680562"/>
              <a:gd name="connsiteY50" fmla="*/ 490243 h 1605023"/>
              <a:gd name="connsiteX51" fmla="*/ 6496411 w 10680562"/>
              <a:gd name="connsiteY51" fmla="*/ 493689 h 1605023"/>
              <a:gd name="connsiteX52" fmla="*/ 6510429 w 10680562"/>
              <a:gd name="connsiteY52" fmla="*/ 500479 h 1605023"/>
              <a:gd name="connsiteX53" fmla="*/ 6516750 w 10680562"/>
              <a:gd name="connsiteY53" fmla="*/ 500983 h 1605023"/>
              <a:gd name="connsiteX54" fmla="*/ 6580199 w 10680562"/>
              <a:gd name="connsiteY54" fmla="*/ 483318 h 1605023"/>
              <a:gd name="connsiteX55" fmla="*/ 6690237 w 10680562"/>
              <a:gd name="connsiteY55" fmla="*/ 493051 h 1605023"/>
              <a:gd name="connsiteX56" fmla="*/ 6798356 w 10680562"/>
              <a:gd name="connsiteY56" fmla="*/ 506748 h 1605023"/>
              <a:gd name="connsiteX57" fmla="*/ 6837102 w 10680562"/>
              <a:gd name="connsiteY57" fmla="*/ 513677 h 1605023"/>
              <a:gd name="connsiteX58" fmla="*/ 6907934 w 10680562"/>
              <a:gd name="connsiteY58" fmla="*/ 517339 h 1605023"/>
              <a:gd name="connsiteX59" fmla="*/ 6941474 w 10680562"/>
              <a:gd name="connsiteY59" fmla="*/ 513632 h 1605023"/>
              <a:gd name="connsiteX60" fmla="*/ 6942754 w 10680562"/>
              <a:gd name="connsiteY60" fmla="*/ 514394 h 1605023"/>
              <a:gd name="connsiteX61" fmla="*/ 6946363 w 10680562"/>
              <a:gd name="connsiteY61" fmla="*/ 511066 h 1605023"/>
              <a:gd name="connsiteX62" fmla="*/ 6952592 w 10680562"/>
              <a:gd name="connsiteY62" fmla="*/ 510252 h 1605023"/>
              <a:gd name="connsiteX63" fmla="*/ 6968398 w 10680562"/>
              <a:gd name="connsiteY63" fmla="*/ 513946 h 1605023"/>
              <a:gd name="connsiteX64" fmla="*/ 6974142 w 10680562"/>
              <a:gd name="connsiteY64" fmla="*/ 516310 h 1605023"/>
              <a:gd name="connsiteX65" fmla="*/ 6982971 w 10680562"/>
              <a:gd name="connsiteY65" fmla="*/ 517694 h 1605023"/>
              <a:gd name="connsiteX66" fmla="*/ 6983252 w 10680562"/>
              <a:gd name="connsiteY66" fmla="*/ 517416 h 1605023"/>
              <a:gd name="connsiteX67" fmla="*/ 6991400 w 10680562"/>
              <a:gd name="connsiteY67" fmla="*/ 519321 h 1605023"/>
              <a:gd name="connsiteX68" fmla="*/ 7030460 w 10680562"/>
              <a:gd name="connsiteY68" fmla="*/ 532556 h 1605023"/>
              <a:gd name="connsiteX69" fmla="*/ 7089916 w 10680562"/>
              <a:gd name="connsiteY69" fmla="*/ 511503 h 1605023"/>
              <a:gd name="connsiteX70" fmla="*/ 7113059 w 10680562"/>
              <a:gd name="connsiteY70" fmla="*/ 509904 h 1605023"/>
              <a:gd name="connsiteX71" fmla="*/ 7125755 w 10680562"/>
              <a:gd name="connsiteY71" fmla="*/ 507393 h 1605023"/>
              <a:gd name="connsiteX72" fmla="*/ 7126765 w 10680562"/>
              <a:gd name="connsiteY72" fmla="*/ 506166 h 1605023"/>
              <a:gd name="connsiteX73" fmla="*/ 7164175 w 10680562"/>
              <a:gd name="connsiteY73" fmla="*/ 519011 h 1605023"/>
              <a:gd name="connsiteX74" fmla="*/ 7169654 w 10680562"/>
              <a:gd name="connsiteY74" fmla="*/ 518219 h 1605023"/>
              <a:gd name="connsiteX75" fmla="*/ 7193386 w 10680562"/>
              <a:gd name="connsiteY75" fmla="*/ 529788 h 1605023"/>
              <a:gd name="connsiteX76" fmla="*/ 7205997 w 10680562"/>
              <a:gd name="connsiteY76" fmla="*/ 534060 h 1605023"/>
              <a:gd name="connsiteX77" fmla="*/ 7208842 w 10680562"/>
              <a:gd name="connsiteY77" fmla="*/ 538783 h 1605023"/>
              <a:gd name="connsiteX78" fmla="*/ 7227817 w 10680562"/>
              <a:gd name="connsiteY78" fmla="*/ 543304 h 1605023"/>
              <a:gd name="connsiteX79" fmla="*/ 7230267 w 10680562"/>
              <a:gd name="connsiteY79" fmla="*/ 542497 h 1605023"/>
              <a:gd name="connsiteX80" fmla="*/ 7244913 w 10680562"/>
              <a:gd name="connsiteY80" fmla="*/ 551160 h 1605023"/>
              <a:gd name="connsiteX81" fmla="*/ 7255970 w 10680562"/>
              <a:gd name="connsiteY81" fmla="*/ 564383 h 1605023"/>
              <a:gd name="connsiteX82" fmla="*/ 7421156 w 10680562"/>
              <a:gd name="connsiteY82" fmla="*/ 584155 h 1605023"/>
              <a:gd name="connsiteX83" fmla="*/ 7553166 w 10680562"/>
              <a:gd name="connsiteY83" fmla="*/ 653085 h 1605023"/>
              <a:gd name="connsiteX84" fmla="*/ 7643092 w 10680562"/>
              <a:gd name="connsiteY84" fmla="*/ 662482 h 1605023"/>
              <a:gd name="connsiteX85" fmla="*/ 7896429 w 10680562"/>
              <a:gd name="connsiteY85" fmla="*/ 689054 h 1605023"/>
              <a:gd name="connsiteX86" fmla="*/ 7954620 w 10680562"/>
              <a:gd name="connsiteY86" fmla="*/ 689481 h 1605023"/>
              <a:gd name="connsiteX87" fmla="*/ 8000803 w 10680562"/>
              <a:gd name="connsiteY87" fmla="*/ 714583 h 1605023"/>
              <a:gd name="connsiteX88" fmla="*/ 8023216 w 10680562"/>
              <a:gd name="connsiteY88" fmla="*/ 709000 h 1605023"/>
              <a:gd name="connsiteX89" fmla="*/ 8027136 w 10680562"/>
              <a:gd name="connsiteY89" fmla="*/ 707765 h 1605023"/>
              <a:gd name="connsiteX90" fmla="*/ 8041622 w 10680562"/>
              <a:gd name="connsiteY90" fmla="*/ 708731 h 1605023"/>
              <a:gd name="connsiteX91" fmla="*/ 8047209 w 10680562"/>
              <a:gd name="connsiteY91" fmla="*/ 701624 h 1605023"/>
              <a:gd name="connsiteX92" fmla="*/ 8070088 w 10680562"/>
              <a:gd name="connsiteY92" fmla="*/ 697789 h 1605023"/>
              <a:gd name="connsiteX93" fmla="*/ 8096332 w 10680562"/>
              <a:gd name="connsiteY93" fmla="*/ 701624 h 1605023"/>
              <a:gd name="connsiteX94" fmla="*/ 8219225 w 10680562"/>
              <a:gd name="connsiteY94" fmla="*/ 728069 h 1605023"/>
              <a:gd name="connsiteX95" fmla="*/ 8293793 w 10680562"/>
              <a:gd name="connsiteY95" fmla="*/ 739200 h 1605023"/>
              <a:gd name="connsiteX96" fmla="*/ 8323753 w 10680562"/>
              <a:gd name="connsiteY96" fmla="*/ 736063 h 1605023"/>
              <a:gd name="connsiteX97" fmla="*/ 8364496 w 10680562"/>
              <a:gd name="connsiteY97" fmla="*/ 736635 h 1605023"/>
              <a:gd name="connsiteX98" fmla="*/ 8437662 w 10680562"/>
              <a:gd name="connsiteY98" fmla="*/ 731942 h 1605023"/>
              <a:gd name="connsiteX99" fmla="*/ 8533764 w 10680562"/>
              <a:gd name="connsiteY99" fmla="*/ 735554 h 1605023"/>
              <a:gd name="connsiteX100" fmla="*/ 8596769 w 10680562"/>
              <a:gd name="connsiteY100" fmla="*/ 769632 h 1605023"/>
              <a:gd name="connsiteX101" fmla="*/ 8604035 w 10680562"/>
              <a:gd name="connsiteY101" fmla="*/ 764982 h 1605023"/>
              <a:gd name="connsiteX102" fmla="*/ 8650929 w 10680562"/>
              <a:gd name="connsiteY102" fmla="*/ 773164 h 1605023"/>
              <a:gd name="connsiteX103" fmla="*/ 8806497 w 10680562"/>
              <a:gd name="connsiteY103" fmla="*/ 839707 h 1605023"/>
              <a:gd name="connsiteX104" fmla="*/ 8898377 w 10680562"/>
              <a:gd name="connsiteY104" fmla="*/ 854651 h 1605023"/>
              <a:gd name="connsiteX105" fmla="*/ 8932389 w 10680562"/>
              <a:gd name="connsiteY105" fmla="*/ 853846 h 1605023"/>
              <a:gd name="connsiteX106" fmla="*/ 8989288 w 10680562"/>
              <a:gd name="connsiteY106" fmla="*/ 852877 h 1605023"/>
              <a:gd name="connsiteX107" fmla="*/ 9035275 w 10680562"/>
              <a:gd name="connsiteY107" fmla="*/ 837110 h 1605023"/>
              <a:gd name="connsiteX108" fmla="*/ 9138626 w 10680562"/>
              <a:gd name="connsiteY108" fmla="*/ 862106 h 1605023"/>
              <a:gd name="connsiteX109" fmla="*/ 9216298 w 10680562"/>
              <a:gd name="connsiteY109" fmla="*/ 858754 h 1605023"/>
              <a:gd name="connsiteX110" fmla="*/ 9259941 w 10680562"/>
              <a:gd name="connsiteY110" fmla="*/ 861843 h 1605023"/>
              <a:gd name="connsiteX111" fmla="*/ 9380407 w 10680562"/>
              <a:gd name="connsiteY111" fmla="*/ 864825 h 1605023"/>
              <a:gd name="connsiteX112" fmla="*/ 9490772 w 10680562"/>
              <a:gd name="connsiteY112" fmla="*/ 901190 h 1605023"/>
              <a:gd name="connsiteX113" fmla="*/ 9584982 w 10680562"/>
              <a:gd name="connsiteY113" fmla="*/ 935980 h 1605023"/>
              <a:gd name="connsiteX114" fmla="*/ 9759797 w 10680562"/>
              <a:gd name="connsiteY114" fmla="*/ 1010923 h 1605023"/>
              <a:gd name="connsiteX115" fmla="*/ 9834455 w 10680562"/>
              <a:gd name="connsiteY115" fmla="*/ 1082908 h 1605023"/>
              <a:gd name="connsiteX116" fmla="*/ 9939504 w 10680562"/>
              <a:gd name="connsiteY116" fmla="*/ 1110614 h 1605023"/>
              <a:gd name="connsiteX117" fmla="*/ 10077001 w 10680562"/>
              <a:gd name="connsiteY117" fmla="*/ 1160906 h 1605023"/>
              <a:gd name="connsiteX118" fmla="*/ 10178431 w 10680562"/>
              <a:gd name="connsiteY118" fmla="*/ 1244920 h 1605023"/>
              <a:gd name="connsiteX119" fmla="*/ 10248658 w 10680562"/>
              <a:gd name="connsiteY119" fmla="*/ 1309335 h 1605023"/>
              <a:gd name="connsiteX120" fmla="*/ 10414709 w 10680562"/>
              <a:gd name="connsiteY120" fmla="*/ 1388645 h 1605023"/>
              <a:gd name="connsiteX121" fmla="*/ 10592469 w 10680562"/>
              <a:gd name="connsiteY121" fmla="*/ 1543828 h 1605023"/>
              <a:gd name="connsiteX122" fmla="*/ 10674941 w 10680562"/>
              <a:gd name="connsiteY122" fmla="*/ 1597388 h 1605023"/>
              <a:gd name="connsiteX123" fmla="*/ 10680562 w 10680562"/>
              <a:gd name="connsiteY123" fmla="*/ 1605023 h 1605023"/>
              <a:gd name="connsiteX124" fmla="*/ 0 w 10680562"/>
              <a:gd name="connsiteY124" fmla="*/ 1605023 h 1605023"/>
              <a:gd name="connsiteX125" fmla="*/ 0 w 10680562"/>
              <a:gd name="connsiteY125" fmla="*/ 415048 h 1605023"/>
              <a:gd name="connsiteX126" fmla="*/ 9656 w 10680562"/>
              <a:gd name="connsiteY126" fmla="*/ 416044 h 1605023"/>
              <a:gd name="connsiteX127" fmla="*/ 179196 w 10680562"/>
              <a:gd name="connsiteY127" fmla="*/ 423071 h 1605023"/>
              <a:gd name="connsiteX128" fmla="*/ 250912 w 10680562"/>
              <a:gd name="connsiteY128" fmla="*/ 408617 h 1605023"/>
              <a:gd name="connsiteX129" fmla="*/ 291375 w 10680562"/>
              <a:gd name="connsiteY129" fmla="*/ 403710 h 1605023"/>
              <a:gd name="connsiteX130" fmla="*/ 320542 w 10680562"/>
              <a:gd name="connsiteY130" fmla="*/ 396592 h 1605023"/>
              <a:gd name="connsiteX131" fmla="*/ 522426 w 10680562"/>
              <a:gd name="connsiteY131" fmla="*/ 407158 h 1605023"/>
              <a:gd name="connsiteX132" fmla="*/ 549068 w 10680562"/>
              <a:gd name="connsiteY132" fmla="*/ 407418 h 1605023"/>
              <a:gd name="connsiteX133" fmla="*/ 571100 w 10680562"/>
              <a:gd name="connsiteY133" fmla="*/ 400562 h 1605023"/>
              <a:gd name="connsiteX134" fmla="*/ 575457 w 10680562"/>
              <a:gd name="connsiteY134" fmla="*/ 392801 h 1605023"/>
              <a:gd name="connsiteX135" fmla="*/ 589968 w 10680562"/>
              <a:gd name="connsiteY135" fmla="*/ 391807 h 1605023"/>
              <a:gd name="connsiteX136" fmla="*/ 593649 w 10680562"/>
              <a:gd name="connsiteY136" fmla="*/ 390062 h 1605023"/>
              <a:gd name="connsiteX137" fmla="*/ 614928 w 10680562"/>
              <a:gd name="connsiteY137" fmla="*/ 381544 h 1605023"/>
              <a:gd name="connsiteX138" fmla="*/ 722580 w 10680562"/>
              <a:gd name="connsiteY138" fmla="*/ 392722 h 1605023"/>
              <a:gd name="connsiteX139" fmla="*/ 946884 w 10680562"/>
              <a:gd name="connsiteY139" fmla="*/ 411854 h 1605023"/>
              <a:gd name="connsiteX140" fmla="*/ 1210905 w 10680562"/>
              <a:gd name="connsiteY140" fmla="*/ 432414 h 1605023"/>
              <a:gd name="connsiteX141" fmla="*/ 1377854 w 10680562"/>
              <a:gd name="connsiteY141" fmla="*/ 429745 h 1605023"/>
              <a:gd name="connsiteX142" fmla="*/ 1391004 w 10680562"/>
              <a:gd name="connsiteY142" fmla="*/ 441307 h 1605023"/>
              <a:gd name="connsiteX143" fmla="*/ 1406953 w 10680562"/>
              <a:gd name="connsiteY143" fmla="*/ 447889 h 1605023"/>
              <a:gd name="connsiteX144" fmla="*/ 1409246 w 10680562"/>
              <a:gd name="connsiteY144" fmla="*/ 446765 h 1605023"/>
              <a:gd name="connsiteX145" fmla="*/ 1428800 w 10680562"/>
              <a:gd name="connsiteY145" fmla="*/ 448677 h 1605023"/>
              <a:gd name="connsiteX146" fmla="*/ 1432402 w 10680562"/>
              <a:gd name="connsiteY146" fmla="*/ 452956 h 1605023"/>
              <a:gd name="connsiteX147" fmla="*/ 1606578 w 10680562"/>
              <a:gd name="connsiteY147" fmla="*/ 430870 h 1605023"/>
              <a:gd name="connsiteX148" fmla="*/ 1647476 w 10680562"/>
              <a:gd name="connsiteY148" fmla="*/ 438687 h 1605023"/>
              <a:gd name="connsiteX149" fmla="*/ 1655866 w 10680562"/>
              <a:gd name="connsiteY149" fmla="*/ 439472 h 1605023"/>
              <a:gd name="connsiteX150" fmla="*/ 1656096 w 10680562"/>
              <a:gd name="connsiteY150" fmla="*/ 439162 h 1605023"/>
              <a:gd name="connsiteX151" fmla="*/ 1670708 w 10680562"/>
              <a:gd name="connsiteY151" fmla="*/ 412530 h 1605023"/>
              <a:gd name="connsiteX152" fmla="*/ 1737953 w 10680562"/>
              <a:gd name="connsiteY152" fmla="*/ 399496 h 1605023"/>
              <a:gd name="connsiteX153" fmla="*/ 1848192 w 10680562"/>
              <a:gd name="connsiteY153" fmla="*/ 376032 h 1605023"/>
              <a:gd name="connsiteX154" fmla="*/ 1954077 w 10680562"/>
              <a:gd name="connsiteY154" fmla="*/ 352621 h 1605023"/>
              <a:gd name="connsiteX155" fmla="*/ 1993047 w 10680562"/>
              <a:gd name="connsiteY155" fmla="*/ 346068 h 1605023"/>
              <a:gd name="connsiteX156" fmla="*/ 2059719 w 10680562"/>
              <a:gd name="connsiteY156" fmla="*/ 325903 h 1605023"/>
              <a:gd name="connsiteX157" fmla="*/ 2088528 w 10680562"/>
              <a:gd name="connsiteY157" fmla="*/ 311409 h 1605023"/>
              <a:gd name="connsiteX158" fmla="*/ 2090087 w 10680562"/>
              <a:gd name="connsiteY158" fmla="*/ 311676 h 1605023"/>
              <a:gd name="connsiteX159" fmla="*/ 2091700 w 10680562"/>
              <a:gd name="connsiteY159" fmla="*/ 307455 h 1605023"/>
              <a:gd name="connsiteX160" fmla="*/ 2096989 w 10680562"/>
              <a:gd name="connsiteY160" fmla="*/ 304649 h 1605023"/>
              <a:gd name="connsiteX161" fmla="*/ 2113325 w 10680562"/>
              <a:gd name="connsiteY161" fmla="*/ 302764 h 1605023"/>
              <a:gd name="connsiteX162" fmla="*/ 2119780 w 10680562"/>
              <a:gd name="connsiteY162" fmla="*/ 303007 h 1605023"/>
              <a:gd name="connsiteX163" fmla="*/ 2128562 w 10680562"/>
              <a:gd name="connsiteY163" fmla="*/ 301336 h 1605023"/>
              <a:gd name="connsiteX164" fmla="*/ 2128679 w 10680562"/>
              <a:gd name="connsiteY164" fmla="*/ 300991 h 1605023"/>
              <a:gd name="connsiteX165" fmla="*/ 2179558 w 10680562"/>
              <a:gd name="connsiteY165" fmla="*/ 299095 h 1605023"/>
              <a:gd name="connsiteX166" fmla="*/ 2223277 w 10680562"/>
              <a:gd name="connsiteY166" fmla="*/ 260239 h 1605023"/>
              <a:gd name="connsiteX167" fmla="*/ 2243644 w 10680562"/>
              <a:gd name="connsiteY167" fmla="*/ 251110 h 1605023"/>
              <a:gd name="connsiteX168" fmla="*/ 2253986 w 10680562"/>
              <a:gd name="connsiteY168" fmla="*/ 244616 h 1605023"/>
              <a:gd name="connsiteX169" fmla="*/ 2254285 w 10680562"/>
              <a:gd name="connsiteY169" fmla="*/ 243167 h 1605023"/>
              <a:gd name="connsiteX170" fmla="*/ 2295037 w 10680562"/>
              <a:gd name="connsiteY170" fmla="*/ 242433 h 1605023"/>
              <a:gd name="connsiteX171" fmla="*/ 2299648 w 10680562"/>
              <a:gd name="connsiteY171" fmla="*/ 239896 h 1605023"/>
              <a:gd name="connsiteX172" fmla="*/ 2327237 w 10680562"/>
              <a:gd name="connsiteY172" fmla="*/ 242539 h 1605023"/>
              <a:gd name="connsiteX173" fmla="*/ 2340943 w 10680562"/>
              <a:gd name="connsiteY173" fmla="*/ 242239 h 1605023"/>
              <a:gd name="connsiteX174" fmla="*/ 2345943 w 10680562"/>
              <a:gd name="connsiteY174" fmla="*/ 245589 h 1605023"/>
              <a:gd name="connsiteX175" fmla="*/ 2365602 w 10680562"/>
              <a:gd name="connsiteY175" fmla="*/ 243403 h 1605023"/>
              <a:gd name="connsiteX176" fmla="*/ 2367433 w 10680562"/>
              <a:gd name="connsiteY176" fmla="*/ 241858 h 1605023"/>
              <a:gd name="connsiteX177" fmla="*/ 2385231 w 10680562"/>
              <a:gd name="connsiteY177" fmla="*/ 244873 h 1605023"/>
              <a:gd name="connsiteX178" fmla="*/ 2402059 w 10680562"/>
              <a:gd name="connsiteY178" fmla="*/ 253223 h 1605023"/>
              <a:gd name="connsiteX179" fmla="*/ 2719020 w 10680562"/>
              <a:gd name="connsiteY179" fmla="*/ 235271 h 1605023"/>
              <a:gd name="connsiteX180" fmla="*/ 2877308 w 10680562"/>
              <a:gd name="connsiteY180" fmla="*/ 208630 h 1605023"/>
              <a:gd name="connsiteX181" fmla="*/ 3051375 w 10680562"/>
              <a:gd name="connsiteY181" fmla="*/ 154110 h 1605023"/>
              <a:gd name="connsiteX182" fmla="*/ 3104837 w 10680562"/>
              <a:gd name="connsiteY182" fmla="*/ 135199 h 1605023"/>
              <a:gd name="connsiteX183" fmla="*/ 3159836 w 10680562"/>
              <a:gd name="connsiteY183" fmla="*/ 142694 h 1605023"/>
              <a:gd name="connsiteX184" fmla="*/ 3177510 w 10680562"/>
              <a:gd name="connsiteY184" fmla="*/ 130186 h 1605023"/>
              <a:gd name="connsiteX185" fmla="*/ 3180470 w 10680562"/>
              <a:gd name="connsiteY185" fmla="*/ 127764 h 1605023"/>
              <a:gd name="connsiteX186" fmla="*/ 3194216 w 10680562"/>
              <a:gd name="connsiteY186" fmla="*/ 123837 h 1605023"/>
              <a:gd name="connsiteX187" fmla="*/ 3214710 w 10680562"/>
              <a:gd name="connsiteY187" fmla="*/ 104451 h 1605023"/>
              <a:gd name="connsiteX188" fmla="*/ 3240671 w 10680562"/>
              <a:gd name="connsiteY188" fmla="*/ 99232 h 1605023"/>
              <a:gd name="connsiteX189" fmla="*/ 3366544 w 10680562"/>
              <a:gd name="connsiteY189" fmla="*/ 82506 h 1605023"/>
              <a:gd name="connsiteX190" fmla="*/ 3440424 w 10680562"/>
              <a:gd name="connsiteY190" fmla="*/ 67891 h 1605023"/>
              <a:gd name="connsiteX191" fmla="*/ 3466248 w 10680562"/>
              <a:gd name="connsiteY191" fmla="*/ 55103 h 1605023"/>
              <a:gd name="connsiteX192" fmla="*/ 3503820 w 10680562"/>
              <a:gd name="connsiteY192" fmla="*/ 42110 h 1605023"/>
              <a:gd name="connsiteX193" fmla="*/ 3568389 w 10680562"/>
              <a:gd name="connsiteY193" fmla="*/ 13576 h 1605023"/>
              <a:gd name="connsiteX194" fmla="*/ 3604089 w 10680562"/>
              <a:gd name="connsiteY194" fmla="*/ 6980 h 1605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680562" h="1605023">
                <a:moveTo>
                  <a:pt x="3617689" y="0"/>
                </a:moveTo>
                <a:lnTo>
                  <a:pt x="3635901" y="7738"/>
                </a:lnTo>
                <a:cubicBezTo>
                  <a:pt x="3636815" y="-13593"/>
                  <a:pt x="3674070" y="21953"/>
                  <a:pt x="3690891" y="7049"/>
                </a:cubicBezTo>
                <a:cubicBezTo>
                  <a:pt x="3723615" y="8082"/>
                  <a:pt x="3780877" y="7675"/>
                  <a:pt x="3832247" y="13937"/>
                </a:cubicBezTo>
                <a:cubicBezTo>
                  <a:pt x="3878761" y="52737"/>
                  <a:pt x="3960967" y="15082"/>
                  <a:pt x="3999111" y="44624"/>
                </a:cubicBezTo>
                <a:cubicBezTo>
                  <a:pt x="4011661" y="48427"/>
                  <a:pt x="4023440" y="49464"/>
                  <a:pt x="4034676" y="48775"/>
                </a:cubicBezTo>
                <a:lnTo>
                  <a:pt x="4065394" y="42879"/>
                </a:lnTo>
                <a:lnTo>
                  <a:pt x="4072648" y="33262"/>
                </a:lnTo>
                <a:lnTo>
                  <a:pt x="4092232" y="34026"/>
                </a:lnTo>
                <a:lnTo>
                  <a:pt x="4097470" y="32252"/>
                </a:lnTo>
                <a:cubicBezTo>
                  <a:pt x="4107476" y="28819"/>
                  <a:pt x="4117405" y="25741"/>
                  <a:pt x="4127488" y="24056"/>
                </a:cubicBezTo>
                <a:cubicBezTo>
                  <a:pt x="4122379" y="69900"/>
                  <a:pt x="4212421" y="17287"/>
                  <a:pt x="4190803" y="55685"/>
                </a:cubicBezTo>
                <a:cubicBezTo>
                  <a:pt x="4245322" y="54405"/>
                  <a:pt x="4210442" y="91290"/>
                  <a:pt x="4269333" y="54186"/>
                </a:cubicBezTo>
                <a:cubicBezTo>
                  <a:pt x="4360007" y="84494"/>
                  <a:pt x="4405441" y="66275"/>
                  <a:pt x="4481486" y="116915"/>
                </a:cubicBezTo>
                <a:cubicBezTo>
                  <a:pt x="4469366" y="96298"/>
                  <a:pt x="4624978" y="141388"/>
                  <a:pt x="4651418" y="150071"/>
                </a:cubicBezTo>
                <a:lnTo>
                  <a:pt x="4863575" y="175458"/>
                </a:lnTo>
                <a:cubicBezTo>
                  <a:pt x="4867452" y="182323"/>
                  <a:pt x="5007365" y="209256"/>
                  <a:pt x="5013635" y="213928"/>
                </a:cubicBezTo>
                <a:lnTo>
                  <a:pt x="5203044" y="228946"/>
                </a:lnTo>
                <a:lnTo>
                  <a:pt x="5207070" y="235105"/>
                </a:lnTo>
                <a:lnTo>
                  <a:pt x="5224253" y="240320"/>
                </a:lnTo>
                <a:lnTo>
                  <a:pt x="5256736" y="254811"/>
                </a:lnTo>
                <a:lnTo>
                  <a:pt x="5264095" y="253567"/>
                </a:lnTo>
                <a:lnTo>
                  <a:pt x="5315084" y="269264"/>
                </a:lnTo>
                <a:lnTo>
                  <a:pt x="5316393" y="267603"/>
                </a:lnTo>
                <a:cubicBezTo>
                  <a:pt x="5320500" y="264235"/>
                  <a:pt x="5325719" y="262424"/>
                  <a:pt x="5333427" y="263823"/>
                </a:cubicBezTo>
                <a:cubicBezTo>
                  <a:pt x="5330520" y="234164"/>
                  <a:pt x="5341605" y="254143"/>
                  <a:pt x="5364589" y="260882"/>
                </a:cubicBezTo>
                <a:cubicBezTo>
                  <a:pt x="5365199" y="216323"/>
                  <a:pt x="5425089" y="252089"/>
                  <a:pt x="5443973" y="230866"/>
                </a:cubicBezTo>
                <a:cubicBezTo>
                  <a:pt x="5460840" y="236821"/>
                  <a:pt x="5478689" y="242307"/>
                  <a:pt x="5497201" y="247023"/>
                </a:cubicBezTo>
                <a:lnTo>
                  <a:pt x="5508269" y="249256"/>
                </a:lnTo>
                <a:lnTo>
                  <a:pt x="5508636" y="248880"/>
                </a:lnTo>
                <a:cubicBezTo>
                  <a:pt x="5511356" y="248469"/>
                  <a:pt x="5515116" y="248867"/>
                  <a:pt x="5520606" y="250400"/>
                </a:cubicBezTo>
                <a:lnTo>
                  <a:pt x="5528451" y="253330"/>
                </a:lnTo>
                <a:lnTo>
                  <a:pt x="5549923" y="257662"/>
                </a:lnTo>
                <a:lnTo>
                  <a:pt x="5558295" y="256364"/>
                </a:lnTo>
                <a:lnTo>
                  <a:pt x="5664799" y="278924"/>
                </a:lnTo>
                <a:lnTo>
                  <a:pt x="5796160" y="307979"/>
                </a:lnTo>
                <a:lnTo>
                  <a:pt x="5897647" y="339431"/>
                </a:lnTo>
                <a:cubicBezTo>
                  <a:pt x="5894921" y="322560"/>
                  <a:pt x="5962532" y="357207"/>
                  <a:pt x="5978838" y="367970"/>
                </a:cubicBezTo>
                <a:cubicBezTo>
                  <a:pt x="6035145" y="375765"/>
                  <a:pt x="6006578" y="380813"/>
                  <a:pt x="6050367" y="386341"/>
                </a:cubicBezTo>
                <a:cubicBezTo>
                  <a:pt x="6051161" y="391932"/>
                  <a:pt x="6137489" y="380709"/>
                  <a:pt x="6140609" y="385135"/>
                </a:cubicBezTo>
                <a:cubicBezTo>
                  <a:pt x="6205928" y="424013"/>
                  <a:pt x="6248816" y="452185"/>
                  <a:pt x="6302950" y="448183"/>
                </a:cubicBezTo>
                <a:lnTo>
                  <a:pt x="6308533" y="448551"/>
                </a:lnTo>
                <a:lnTo>
                  <a:pt x="6340278" y="468555"/>
                </a:lnTo>
                <a:lnTo>
                  <a:pt x="6341685" y="467587"/>
                </a:lnTo>
                <a:cubicBezTo>
                  <a:pt x="6345560" y="465876"/>
                  <a:pt x="6349786" y="465470"/>
                  <a:pt x="6354862" y="467794"/>
                </a:cubicBezTo>
                <a:cubicBezTo>
                  <a:pt x="6361260" y="446013"/>
                  <a:pt x="6363438" y="462250"/>
                  <a:pt x="6377840" y="471024"/>
                </a:cubicBezTo>
                <a:cubicBezTo>
                  <a:pt x="6390990" y="439154"/>
                  <a:pt x="6423334" y="475084"/>
                  <a:pt x="6442804" y="463091"/>
                </a:cubicBezTo>
                <a:cubicBezTo>
                  <a:pt x="6453090" y="470255"/>
                  <a:pt x="6464204" y="477252"/>
                  <a:pt x="6476009" y="483807"/>
                </a:cubicBezTo>
                <a:lnTo>
                  <a:pt x="6483237" y="487308"/>
                </a:lnTo>
                <a:lnTo>
                  <a:pt x="6483605" y="487102"/>
                </a:lnTo>
                <a:cubicBezTo>
                  <a:pt x="6485654" y="487272"/>
                  <a:pt x="6488212" y="488201"/>
                  <a:pt x="6491673" y="490243"/>
                </a:cubicBezTo>
                <a:lnTo>
                  <a:pt x="6496411" y="493689"/>
                </a:lnTo>
                <a:lnTo>
                  <a:pt x="6510429" y="500479"/>
                </a:lnTo>
                <a:lnTo>
                  <a:pt x="6516750" y="500983"/>
                </a:lnTo>
                <a:cubicBezTo>
                  <a:pt x="6541864" y="496675"/>
                  <a:pt x="6554866" y="452619"/>
                  <a:pt x="6580199" y="483318"/>
                </a:cubicBezTo>
                <a:cubicBezTo>
                  <a:pt x="6622601" y="489571"/>
                  <a:pt x="6654587" y="470617"/>
                  <a:pt x="6690237" y="493051"/>
                </a:cubicBezTo>
                <a:cubicBezTo>
                  <a:pt x="6729957" y="498806"/>
                  <a:pt x="6766252" y="494451"/>
                  <a:pt x="6798356" y="506748"/>
                </a:cubicBezTo>
                <a:cubicBezTo>
                  <a:pt x="6813529" y="501270"/>
                  <a:pt x="6826992" y="500232"/>
                  <a:pt x="6837102" y="513677"/>
                </a:cubicBezTo>
                <a:cubicBezTo>
                  <a:pt x="6874837" y="515764"/>
                  <a:pt x="6887115" y="500833"/>
                  <a:pt x="6907934" y="517339"/>
                </a:cubicBezTo>
                <a:cubicBezTo>
                  <a:pt x="6934086" y="494196"/>
                  <a:pt x="6933260" y="504492"/>
                  <a:pt x="6941474" y="513632"/>
                </a:cubicBezTo>
                <a:lnTo>
                  <a:pt x="6942754" y="514394"/>
                </a:lnTo>
                <a:lnTo>
                  <a:pt x="6946363" y="511066"/>
                </a:lnTo>
                <a:lnTo>
                  <a:pt x="6952592" y="510252"/>
                </a:lnTo>
                <a:lnTo>
                  <a:pt x="6968398" y="513946"/>
                </a:lnTo>
                <a:lnTo>
                  <a:pt x="6974142" y="516310"/>
                </a:lnTo>
                <a:cubicBezTo>
                  <a:pt x="6978173" y="517574"/>
                  <a:pt x="6980948" y="517948"/>
                  <a:pt x="6982971" y="517694"/>
                </a:cubicBezTo>
                <a:lnTo>
                  <a:pt x="6983252" y="517416"/>
                </a:lnTo>
                <a:lnTo>
                  <a:pt x="6991400" y="519321"/>
                </a:lnTo>
                <a:cubicBezTo>
                  <a:pt x="7005004" y="523242"/>
                  <a:pt x="7018100" y="527732"/>
                  <a:pt x="7030460" y="532556"/>
                </a:cubicBezTo>
                <a:cubicBezTo>
                  <a:pt x="7044917" y="516932"/>
                  <a:pt x="7088472" y="545083"/>
                  <a:pt x="7089916" y="511503"/>
                </a:cubicBezTo>
                <a:cubicBezTo>
                  <a:pt x="7106785" y="517039"/>
                  <a:pt x="7114554" y="532321"/>
                  <a:pt x="7113059" y="509904"/>
                </a:cubicBezTo>
                <a:cubicBezTo>
                  <a:pt x="7118735" y="511110"/>
                  <a:pt x="7122641" y="509850"/>
                  <a:pt x="7125755" y="507393"/>
                </a:cubicBezTo>
                <a:lnTo>
                  <a:pt x="7126765" y="506166"/>
                </a:lnTo>
                <a:lnTo>
                  <a:pt x="7164175" y="519011"/>
                </a:lnTo>
                <a:lnTo>
                  <a:pt x="7169654" y="518219"/>
                </a:lnTo>
                <a:lnTo>
                  <a:pt x="7193386" y="529788"/>
                </a:lnTo>
                <a:lnTo>
                  <a:pt x="7205997" y="534060"/>
                </a:lnTo>
                <a:lnTo>
                  <a:pt x="7208842" y="538783"/>
                </a:lnTo>
                <a:cubicBezTo>
                  <a:pt x="7212314" y="541931"/>
                  <a:pt x="7217803" y="543928"/>
                  <a:pt x="7227817" y="543304"/>
                </a:cubicBezTo>
                <a:lnTo>
                  <a:pt x="7230267" y="542497"/>
                </a:lnTo>
                <a:lnTo>
                  <a:pt x="7244913" y="551160"/>
                </a:lnTo>
                <a:cubicBezTo>
                  <a:pt x="7249453" y="554807"/>
                  <a:pt x="7253253" y="559130"/>
                  <a:pt x="7255970" y="564383"/>
                </a:cubicBezTo>
                <a:cubicBezTo>
                  <a:pt x="7315146" y="548103"/>
                  <a:pt x="7361553" y="579076"/>
                  <a:pt x="7421156" y="584155"/>
                </a:cubicBezTo>
                <a:cubicBezTo>
                  <a:pt x="7465612" y="613750"/>
                  <a:pt x="7546249" y="613142"/>
                  <a:pt x="7553166" y="653085"/>
                </a:cubicBezTo>
                <a:cubicBezTo>
                  <a:pt x="7562552" y="609214"/>
                  <a:pt x="7673998" y="724531"/>
                  <a:pt x="7643092" y="662482"/>
                </a:cubicBezTo>
                <a:lnTo>
                  <a:pt x="7896429" y="689054"/>
                </a:lnTo>
                <a:cubicBezTo>
                  <a:pt x="7940867" y="662251"/>
                  <a:pt x="7914217" y="689365"/>
                  <a:pt x="7954620" y="689481"/>
                </a:cubicBezTo>
                <a:cubicBezTo>
                  <a:pt x="7937756" y="718000"/>
                  <a:pt x="8005608" y="680123"/>
                  <a:pt x="8000803" y="714583"/>
                </a:cubicBezTo>
                <a:cubicBezTo>
                  <a:pt x="8008309" y="713512"/>
                  <a:pt x="8015731" y="711389"/>
                  <a:pt x="8023216" y="709000"/>
                </a:cubicBezTo>
                <a:lnTo>
                  <a:pt x="8027136" y="707765"/>
                </a:lnTo>
                <a:lnTo>
                  <a:pt x="8041622" y="708731"/>
                </a:lnTo>
                <a:lnTo>
                  <a:pt x="8047209" y="701624"/>
                </a:lnTo>
                <a:lnTo>
                  <a:pt x="8070088" y="697789"/>
                </a:lnTo>
                <a:cubicBezTo>
                  <a:pt x="8078424" y="697492"/>
                  <a:pt x="8087123" y="698508"/>
                  <a:pt x="8096332" y="701624"/>
                </a:cubicBezTo>
                <a:cubicBezTo>
                  <a:pt x="8123926" y="724651"/>
                  <a:pt x="8185640" y="697894"/>
                  <a:pt x="8219225" y="728069"/>
                </a:cubicBezTo>
                <a:cubicBezTo>
                  <a:pt x="8232644" y="736562"/>
                  <a:pt x="8280723" y="746936"/>
                  <a:pt x="8293793" y="739200"/>
                </a:cubicBezTo>
                <a:cubicBezTo>
                  <a:pt x="8304636" y="739365"/>
                  <a:pt x="8314843" y="745516"/>
                  <a:pt x="8323753" y="736063"/>
                </a:cubicBezTo>
                <a:cubicBezTo>
                  <a:pt x="8336542" y="725164"/>
                  <a:pt x="8363344" y="752699"/>
                  <a:pt x="8364496" y="736635"/>
                </a:cubicBezTo>
                <a:cubicBezTo>
                  <a:pt x="8383724" y="755702"/>
                  <a:pt x="8414211" y="733717"/>
                  <a:pt x="8437662" y="731942"/>
                </a:cubicBezTo>
                <a:cubicBezTo>
                  <a:pt x="8451685" y="749699"/>
                  <a:pt x="8487061" y="728469"/>
                  <a:pt x="8533764" y="735554"/>
                </a:cubicBezTo>
                <a:cubicBezTo>
                  <a:pt x="8548878" y="755832"/>
                  <a:pt x="8565301" y="740114"/>
                  <a:pt x="8596769" y="769632"/>
                </a:cubicBezTo>
                <a:cubicBezTo>
                  <a:pt x="8598880" y="767829"/>
                  <a:pt x="8601326" y="766261"/>
                  <a:pt x="8604035" y="764982"/>
                </a:cubicBezTo>
                <a:cubicBezTo>
                  <a:pt x="8619777" y="757551"/>
                  <a:pt x="8640772" y="761213"/>
                  <a:pt x="8650929" y="773164"/>
                </a:cubicBezTo>
                <a:cubicBezTo>
                  <a:pt x="8702615" y="814545"/>
                  <a:pt x="8757170" y="823762"/>
                  <a:pt x="8806497" y="839707"/>
                </a:cubicBezTo>
                <a:cubicBezTo>
                  <a:pt x="8863157" y="854381"/>
                  <a:pt x="8833749" y="812347"/>
                  <a:pt x="8898377" y="854651"/>
                </a:cubicBezTo>
                <a:cubicBezTo>
                  <a:pt x="8909161" y="844048"/>
                  <a:pt x="8918437" y="845186"/>
                  <a:pt x="8932389" y="853846"/>
                </a:cubicBezTo>
                <a:cubicBezTo>
                  <a:pt x="8960146" y="860074"/>
                  <a:pt x="8965550" y="829338"/>
                  <a:pt x="8989288" y="852877"/>
                </a:cubicBezTo>
                <a:cubicBezTo>
                  <a:pt x="8988278" y="835633"/>
                  <a:pt x="9043995" y="856467"/>
                  <a:pt x="9035275" y="837110"/>
                </a:cubicBezTo>
                <a:cubicBezTo>
                  <a:pt x="9060165" y="838647"/>
                  <a:pt x="9108456" y="858499"/>
                  <a:pt x="9138626" y="862106"/>
                </a:cubicBezTo>
                <a:cubicBezTo>
                  <a:pt x="9165080" y="876547"/>
                  <a:pt x="9174888" y="860404"/>
                  <a:pt x="9216298" y="858754"/>
                </a:cubicBezTo>
                <a:cubicBezTo>
                  <a:pt x="9230418" y="871192"/>
                  <a:pt x="9244774" y="868822"/>
                  <a:pt x="9259941" y="861843"/>
                </a:cubicBezTo>
                <a:cubicBezTo>
                  <a:pt x="9297647" y="870955"/>
                  <a:pt x="9335980" y="863006"/>
                  <a:pt x="9380407" y="864825"/>
                </a:cubicBezTo>
                <a:cubicBezTo>
                  <a:pt x="9424338" y="883720"/>
                  <a:pt x="9443322" y="899138"/>
                  <a:pt x="9490772" y="901190"/>
                </a:cubicBezTo>
                <a:cubicBezTo>
                  <a:pt x="9530410" y="933396"/>
                  <a:pt x="9546422" y="928548"/>
                  <a:pt x="9584982" y="935980"/>
                </a:cubicBezTo>
                <a:cubicBezTo>
                  <a:pt x="9629819" y="954269"/>
                  <a:pt x="9718219" y="986435"/>
                  <a:pt x="9759797" y="1010923"/>
                </a:cubicBezTo>
                <a:cubicBezTo>
                  <a:pt x="9801376" y="1035410"/>
                  <a:pt x="9804503" y="1066293"/>
                  <a:pt x="9834455" y="1082908"/>
                </a:cubicBezTo>
                <a:cubicBezTo>
                  <a:pt x="9864406" y="1099522"/>
                  <a:pt x="9891608" y="1087791"/>
                  <a:pt x="9939504" y="1110614"/>
                </a:cubicBezTo>
                <a:cubicBezTo>
                  <a:pt x="9978150" y="1098522"/>
                  <a:pt x="10034187" y="1166580"/>
                  <a:pt x="10077001" y="1160906"/>
                </a:cubicBezTo>
                <a:cubicBezTo>
                  <a:pt x="10084861" y="1190721"/>
                  <a:pt x="10164307" y="1234884"/>
                  <a:pt x="10178431" y="1244920"/>
                </a:cubicBezTo>
                <a:cubicBezTo>
                  <a:pt x="10210316" y="1215779"/>
                  <a:pt x="10222273" y="1306394"/>
                  <a:pt x="10248658" y="1309335"/>
                </a:cubicBezTo>
                <a:lnTo>
                  <a:pt x="10414709" y="1388645"/>
                </a:lnTo>
                <a:cubicBezTo>
                  <a:pt x="10473963" y="1440373"/>
                  <a:pt x="10538857" y="1454568"/>
                  <a:pt x="10592469" y="1543828"/>
                </a:cubicBezTo>
                <a:cubicBezTo>
                  <a:pt x="10651538" y="1531501"/>
                  <a:pt x="10660082" y="1567462"/>
                  <a:pt x="10674941" y="1597388"/>
                </a:cubicBezTo>
                <a:lnTo>
                  <a:pt x="10680562" y="1605023"/>
                </a:lnTo>
                <a:lnTo>
                  <a:pt x="0" y="1605023"/>
                </a:lnTo>
                <a:lnTo>
                  <a:pt x="0" y="415048"/>
                </a:lnTo>
                <a:lnTo>
                  <a:pt x="9656" y="416044"/>
                </a:lnTo>
                <a:cubicBezTo>
                  <a:pt x="66794" y="420549"/>
                  <a:pt x="142962" y="423374"/>
                  <a:pt x="179196" y="423071"/>
                </a:cubicBezTo>
                <a:cubicBezTo>
                  <a:pt x="202136" y="418172"/>
                  <a:pt x="228694" y="392385"/>
                  <a:pt x="250912" y="408617"/>
                </a:cubicBezTo>
                <a:cubicBezTo>
                  <a:pt x="249389" y="392611"/>
                  <a:pt x="280512" y="416185"/>
                  <a:pt x="291375" y="403710"/>
                </a:cubicBezTo>
                <a:cubicBezTo>
                  <a:pt x="298635" y="393187"/>
                  <a:pt x="309770" y="397885"/>
                  <a:pt x="320542" y="396592"/>
                </a:cubicBezTo>
                <a:cubicBezTo>
                  <a:pt x="359051" y="397166"/>
                  <a:pt x="484339" y="405354"/>
                  <a:pt x="522426" y="407158"/>
                </a:cubicBezTo>
                <a:cubicBezTo>
                  <a:pt x="532069" y="408997"/>
                  <a:pt x="540856" y="408831"/>
                  <a:pt x="549068" y="407418"/>
                </a:cubicBezTo>
                <a:lnTo>
                  <a:pt x="571100" y="400562"/>
                </a:lnTo>
                <a:lnTo>
                  <a:pt x="575457" y="392801"/>
                </a:lnTo>
                <a:lnTo>
                  <a:pt x="589968" y="391807"/>
                </a:lnTo>
                <a:lnTo>
                  <a:pt x="593649" y="390062"/>
                </a:lnTo>
                <a:cubicBezTo>
                  <a:pt x="600667" y="386700"/>
                  <a:pt x="607669" y="383607"/>
                  <a:pt x="614928" y="381544"/>
                </a:cubicBezTo>
                <a:cubicBezTo>
                  <a:pt x="636416" y="381988"/>
                  <a:pt x="667253" y="387671"/>
                  <a:pt x="722580" y="392722"/>
                </a:cubicBezTo>
                <a:cubicBezTo>
                  <a:pt x="792539" y="408114"/>
                  <a:pt x="885615" y="380106"/>
                  <a:pt x="946884" y="411854"/>
                </a:cubicBezTo>
                <a:cubicBezTo>
                  <a:pt x="1028270" y="418469"/>
                  <a:pt x="1139077" y="429433"/>
                  <a:pt x="1210905" y="432414"/>
                </a:cubicBezTo>
                <a:cubicBezTo>
                  <a:pt x="1270803" y="429423"/>
                  <a:pt x="1321921" y="453757"/>
                  <a:pt x="1377854" y="429745"/>
                </a:cubicBezTo>
                <a:cubicBezTo>
                  <a:pt x="1381419" y="434564"/>
                  <a:pt x="1385901" y="438319"/>
                  <a:pt x="1391004" y="441307"/>
                </a:cubicBezTo>
                <a:lnTo>
                  <a:pt x="1406953" y="447889"/>
                </a:lnTo>
                <a:lnTo>
                  <a:pt x="1409246" y="446765"/>
                </a:lnTo>
                <a:cubicBezTo>
                  <a:pt x="1419066" y="444804"/>
                  <a:pt x="1424836" y="446037"/>
                  <a:pt x="1428800" y="448677"/>
                </a:cubicBezTo>
                <a:lnTo>
                  <a:pt x="1432402" y="452956"/>
                </a:lnTo>
                <a:lnTo>
                  <a:pt x="1606578" y="430870"/>
                </a:lnTo>
                <a:cubicBezTo>
                  <a:pt x="1619625" y="433971"/>
                  <a:pt x="1633347" y="436643"/>
                  <a:pt x="1647476" y="438687"/>
                </a:cubicBezTo>
                <a:lnTo>
                  <a:pt x="1655866" y="439472"/>
                </a:lnTo>
                <a:lnTo>
                  <a:pt x="1656096" y="439162"/>
                </a:lnTo>
                <a:cubicBezTo>
                  <a:pt x="1658061" y="438636"/>
                  <a:pt x="1666503" y="411823"/>
                  <a:pt x="1670708" y="412530"/>
                </a:cubicBezTo>
                <a:lnTo>
                  <a:pt x="1737953" y="399496"/>
                </a:lnTo>
                <a:lnTo>
                  <a:pt x="1848192" y="376032"/>
                </a:lnTo>
                <a:cubicBezTo>
                  <a:pt x="1887458" y="368088"/>
                  <a:pt x="1918458" y="352092"/>
                  <a:pt x="1954077" y="352621"/>
                </a:cubicBezTo>
                <a:cubicBezTo>
                  <a:pt x="1965180" y="342609"/>
                  <a:pt x="1976973" y="337201"/>
                  <a:pt x="1993047" y="346068"/>
                </a:cubicBezTo>
                <a:cubicBezTo>
                  <a:pt x="2028636" y="335449"/>
                  <a:pt x="2032293" y="317806"/>
                  <a:pt x="2059719" y="325903"/>
                </a:cubicBezTo>
                <a:cubicBezTo>
                  <a:pt x="2071905" y="296194"/>
                  <a:pt x="2076373" y="305826"/>
                  <a:pt x="2088528" y="311409"/>
                </a:cubicBezTo>
                <a:lnTo>
                  <a:pt x="2090087" y="311676"/>
                </a:lnTo>
                <a:lnTo>
                  <a:pt x="2091700" y="307455"/>
                </a:lnTo>
                <a:lnTo>
                  <a:pt x="2096989" y="304649"/>
                </a:lnTo>
                <a:lnTo>
                  <a:pt x="2113325" y="302764"/>
                </a:lnTo>
                <a:lnTo>
                  <a:pt x="2119780" y="303007"/>
                </a:lnTo>
                <a:cubicBezTo>
                  <a:pt x="2124111" y="302819"/>
                  <a:pt x="2126840" y="302239"/>
                  <a:pt x="2128562" y="301336"/>
                </a:cubicBezTo>
                <a:cubicBezTo>
                  <a:pt x="2128600" y="301221"/>
                  <a:pt x="2128640" y="301107"/>
                  <a:pt x="2128679" y="300991"/>
                </a:cubicBezTo>
                <a:lnTo>
                  <a:pt x="2179558" y="299095"/>
                </a:lnTo>
                <a:cubicBezTo>
                  <a:pt x="2184857" y="280099"/>
                  <a:pt x="2238998" y="291238"/>
                  <a:pt x="2223277" y="260239"/>
                </a:cubicBezTo>
                <a:cubicBezTo>
                  <a:pt x="2241523" y="259676"/>
                  <a:pt x="2256386" y="270988"/>
                  <a:pt x="2243644" y="251110"/>
                </a:cubicBezTo>
                <a:cubicBezTo>
                  <a:pt x="2249448" y="250324"/>
                  <a:pt x="2252382" y="247882"/>
                  <a:pt x="2253986" y="244616"/>
                </a:cubicBezTo>
                <a:lnTo>
                  <a:pt x="2254285" y="243167"/>
                </a:lnTo>
                <a:lnTo>
                  <a:pt x="2295037" y="242433"/>
                </a:lnTo>
                <a:lnTo>
                  <a:pt x="2299648" y="239896"/>
                </a:lnTo>
                <a:lnTo>
                  <a:pt x="2327237" y="242539"/>
                </a:lnTo>
                <a:lnTo>
                  <a:pt x="2340943" y="242239"/>
                </a:lnTo>
                <a:lnTo>
                  <a:pt x="2345943" y="245589"/>
                </a:lnTo>
                <a:cubicBezTo>
                  <a:pt x="2350718" y="247299"/>
                  <a:pt x="2356754" y="247292"/>
                  <a:pt x="2365602" y="243403"/>
                </a:cubicBezTo>
                <a:lnTo>
                  <a:pt x="2367433" y="241858"/>
                </a:lnTo>
                <a:lnTo>
                  <a:pt x="2385231" y="244873"/>
                </a:lnTo>
                <a:cubicBezTo>
                  <a:pt x="2391237" y="246682"/>
                  <a:pt x="2396907" y="249351"/>
                  <a:pt x="2402059" y="253223"/>
                </a:cubicBezTo>
                <a:cubicBezTo>
                  <a:pt x="2457690" y="251623"/>
                  <a:pt x="2639813" y="242704"/>
                  <a:pt x="2719020" y="235271"/>
                </a:cubicBezTo>
                <a:cubicBezTo>
                  <a:pt x="2762954" y="229515"/>
                  <a:pt x="2821915" y="222156"/>
                  <a:pt x="2877308" y="208630"/>
                </a:cubicBezTo>
                <a:cubicBezTo>
                  <a:pt x="2947949" y="226393"/>
                  <a:pt x="2978035" y="153757"/>
                  <a:pt x="3051375" y="154110"/>
                </a:cubicBezTo>
                <a:cubicBezTo>
                  <a:pt x="3078434" y="115011"/>
                  <a:pt x="3067807" y="148493"/>
                  <a:pt x="3104837" y="135199"/>
                </a:cubicBezTo>
                <a:cubicBezTo>
                  <a:pt x="3103880" y="166713"/>
                  <a:pt x="3146743" y="109780"/>
                  <a:pt x="3159836" y="142694"/>
                </a:cubicBezTo>
                <a:cubicBezTo>
                  <a:pt x="3166160" y="139232"/>
                  <a:pt x="3171875" y="134841"/>
                  <a:pt x="3177510" y="130186"/>
                </a:cubicBezTo>
                <a:lnTo>
                  <a:pt x="3180470" y="127764"/>
                </a:lnTo>
                <a:lnTo>
                  <a:pt x="3194216" y="123837"/>
                </a:lnTo>
                <a:lnTo>
                  <a:pt x="3214710" y="104451"/>
                </a:lnTo>
                <a:cubicBezTo>
                  <a:pt x="3222186" y="101416"/>
                  <a:pt x="3230663" y="99454"/>
                  <a:pt x="3240671" y="99232"/>
                </a:cubicBezTo>
                <a:cubicBezTo>
                  <a:pt x="3277606" y="111009"/>
                  <a:pt x="3320498" y="66221"/>
                  <a:pt x="3366544" y="82506"/>
                </a:cubicBezTo>
                <a:cubicBezTo>
                  <a:pt x="3383134" y="85775"/>
                  <a:pt x="3432393" y="79256"/>
                  <a:pt x="3440424" y="67891"/>
                </a:cubicBezTo>
                <a:cubicBezTo>
                  <a:pt x="3450432" y="64444"/>
                  <a:pt x="3462892" y="66649"/>
                  <a:pt x="3466248" y="55103"/>
                </a:cubicBezTo>
                <a:cubicBezTo>
                  <a:pt x="3472418" y="40954"/>
                  <a:pt x="3510917" y="57092"/>
                  <a:pt x="3503820" y="42110"/>
                </a:cubicBezTo>
                <a:lnTo>
                  <a:pt x="3568389" y="13576"/>
                </a:lnTo>
                <a:cubicBezTo>
                  <a:pt x="3579310" y="19318"/>
                  <a:pt x="3590168" y="14433"/>
                  <a:pt x="3604089" y="6980"/>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83981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1E5CC-2AC6-485C-A0A0-CE8DBD7F0173}"/>
              </a:ext>
            </a:extLst>
          </p:cNvPr>
          <p:cNvSpPr>
            <a:spLocks noGrp="1"/>
          </p:cNvSpPr>
          <p:nvPr>
            <p:ph type="title"/>
          </p:nvPr>
        </p:nvSpPr>
        <p:spPr/>
        <p:txBody>
          <a:bodyPr/>
          <a:lstStyle/>
          <a:p>
            <a:r>
              <a:rPr lang="en-GB" dirty="0"/>
              <a:t>READING MASTERY BOOKS 2021/22</a:t>
            </a:r>
          </a:p>
        </p:txBody>
      </p:sp>
      <p:sp>
        <p:nvSpPr>
          <p:cNvPr id="3" name="Content Placeholder 2">
            <a:extLst>
              <a:ext uri="{FF2B5EF4-FFF2-40B4-BE49-F238E27FC236}">
                <a16:creationId xmlns:a16="http://schemas.microsoft.com/office/drawing/2014/main" id="{F7759AD6-6BC8-44A3-90AA-08D42EE8C3BC}"/>
              </a:ext>
            </a:extLst>
          </p:cNvPr>
          <p:cNvSpPr>
            <a:spLocks noGrp="1"/>
          </p:cNvSpPr>
          <p:nvPr>
            <p:ph idx="1"/>
          </p:nvPr>
        </p:nvSpPr>
        <p:spPr/>
        <p:txBody>
          <a:bodyPr>
            <a:normAutofit/>
          </a:bodyPr>
          <a:lstStyle/>
          <a:p>
            <a:pPr marL="0" indent="0" algn="l" fontAlgn="base">
              <a:buNone/>
            </a:pPr>
            <a:r>
              <a:rPr lang="en-GB" sz="1000" b="0" i="0" dirty="0">
                <a:solidFill>
                  <a:srgbClr val="000000"/>
                </a:solidFill>
                <a:effectLst/>
                <a:latin typeface="Calibri" panose="020F0502020204030204" pitchFamily="34" charset="0"/>
              </a:rPr>
              <a:t>DAFFODILS CLASS</a:t>
            </a:r>
          </a:p>
          <a:p>
            <a:pPr marL="0" indent="0" algn="l" fontAlgn="base">
              <a:buNone/>
            </a:pPr>
            <a:r>
              <a:rPr lang="en-GB" sz="1000" b="0" i="0" dirty="0">
                <a:solidFill>
                  <a:srgbClr val="000000"/>
                </a:solidFill>
                <a:effectLst/>
                <a:latin typeface="Calibri" panose="020F0502020204030204" pitchFamily="34" charset="0"/>
              </a:rPr>
              <a:t>AUTUMN : Reading mastery - non fiction - Ernest Shackleton's Journey - Shackleton's Journey</a:t>
            </a:r>
          </a:p>
          <a:p>
            <a:pPr marL="0" indent="0" algn="l" fontAlgn="base">
              <a:buNone/>
            </a:pPr>
            <a:r>
              <a:rPr lang="en-GB" sz="1000" b="0" i="0" dirty="0">
                <a:solidFill>
                  <a:srgbClr val="000000"/>
                </a:solidFill>
                <a:effectLst/>
                <a:latin typeface="Calibri" panose="020F0502020204030204" pitchFamily="34" charset="0"/>
              </a:rPr>
              <a:t>SPRING:  Reading mastery - Dragon in the library Louis Stowell, The boy at the back of the class </a:t>
            </a:r>
            <a:r>
              <a:rPr lang="en-GB" sz="1000" b="0" i="0" dirty="0" err="1">
                <a:solidFill>
                  <a:srgbClr val="000000"/>
                </a:solidFill>
                <a:effectLst/>
                <a:latin typeface="Calibri" panose="020F0502020204030204" pitchFamily="34" charset="0"/>
              </a:rPr>
              <a:t>Onjali</a:t>
            </a:r>
            <a:r>
              <a:rPr lang="en-GB" sz="1000" b="0" i="0" dirty="0">
                <a:solidFill>
                  <a:srgbClr val="000000"/>
                </a:solidFill>
                <a:effectLst/>
                <a:latin typeface="Calibri" panose="020F0502020204030204" pitchFamily="34" charset="0"/>
              </a:rPr>
              <a:t> Rauf </a:t>
            </a:r>
          </a:p>
          <a:p>
            <a:pPr marL="0" indent="0" algn="l" fontAlgn="base">
              <a:buNone/>
            </a:pPr>
            <a:r>
              <a:rPr lang="en-GB" sz="1000" b="0" i="0" dirty="0">
                <a:solidFill>
                  <a:srgbClr val="000000"/>
                </a:solidFill>
                <a:effectLst/>
                <a:latin typeface="Calibri" panose="020F0502020204030204" pitchFamily="34" charset="0"/>
              </a:rPr>
              <a:t>Whole class book -The story of the Beatle</a:t>
            </a:r>
            <a:br>
              <a:rPr lang="en-GB" sz="1000" b="0" i="0" dirty="0">
                <a:solidFill>
                  <a:srgbClr val="000000"/>
                </a:solidFill>
                <a:effectLst/>
                <a:latin typeface="Calibri" panose="020F0502020204030204" pitchFamily="34" charset="0"/>
              </a:rPr>
            </a:br>
            <a:endParaRPr lang="en-GB" sz="1000" b="0" i="0" dirty="0">
              <a:solidFill>
                <a:srgbClr val="000000"/>
              </a:solidFill>
              <a:effectLst/>
              <a:latin typeface="Calibri" panose="020F0502020204030204" pitchFamily="34" charset="0"/>
            </a:endParaRPr>
          </a:p>
          <a:p>
            <a:pPr marL="0" indent="0" algn="l" fontAlgn="base">
              <a:buNone/>
            </a:pPr>
            <a:r>
              <a:rPr lang="en-GB" sz="1000" dirty="0">
                <a:solidFill>
                  <a:srgbClr val="000000"/>
                </a:solidFill>
                <a:latin typeface="Calibri" panose="020F0502020204030204" pitchFamily="34" charset="0"/>
              </a:rPr>
              <a:t>SUMMER </a:t>
            </a:r>
            <a:r>
              <a:rPr lang="en-GB" sz="1000" b="0" i="0" dirty="0">
                <a:solidFill>
                  <a:srgbClr val="000000"/>
                </a:solidFill>
                <a:effectLst/>
                <a:latin typeface="Calibri" panose="020F0502020204030204" pitchFamily="34" charset="0"/>
              </a:rPr>
              <a:t> </a:t>
            </a:r>
          </a:p>
          <a:p>
            <a:pPr marL="0" indent="0" algn="l" fontAlgn="base">
              <a:buNone/>
            </a:pPr>
            <a:r>
              <a:rPr lang="en-GB" sz="1000" b="0" i="0" dirty="0">
                <a:solidFill>
                  <a:srgbClr val="000000"/>
                </a:solidFill>
                <a:effectLst/>
                <a:latin typeface="Calibri" panose="020F0502020204030204" pitchFamily="34" charset="0"/>
              </a:rPr>
              <a:t>Whole class book - Oliver Twist (simplified version),</a:t>
            </a:r>
          </a:p>
          <a:p>
            <a:pPr marL="0" indent="0" algn="l" fontAlgn="base">
              <a:buNone/>
            </a:pPr>
            <a:r>
              <a:rPr lang="en-GB" sz="1000" b="0" i="0" dirty="0">
                <a:solidFill>
                  <a:srgbClr val="000000"/>
                </a:solidFill>
                <a:effectLst/>
                <a:latin typeface="Calibri" panose="020F0502020204030204" pitchFamily="34" charset="0"/>
              </a:rPr>
              <a:t>Reading mastery - The Street child </a:t>
            </a:r>
            <a:r>
              <a:rPr lang="en-GB" sz="1000" b="0" i="0" dirty="0" err="1">
                <a:solidFill>
                  <a:srgbClr val="000000"/>
                </a:solidFill>
                <a:effectLst/>
                <a:latin typeface="Calibri" panose="020F0502020204030204" pitchFamily="34" charset="0"/>
              </a:rPr>
              <a:t>Berlie</a:t>
            </a:r>
            <a:r>
              <a:rPr lang="en-GB" sz="1000" b="0" i="0" dirty="0">
                <a:solidFill>
                  <a:srgbClr val="000000"/>
                </a:solidFill>
                <a:effectLst/>
                <a:latin typeface="Calibri" panose="020F0502020204030204" pitchFamily="34" charset="0"/>
              </a:rPr>
              <a:t> Doherty </a:t>
            </a:r>
          </a:p>
          <a:p>
            <a:pPr marL="0" indent="0">
              <a:buNone/>
            </a:pPr>
            <a:r>
              <a:rPr lang="en-GB" sz="1200" dirty="0"/>
              <a:t>ROSES CLASS</a:t>
            </a:r>
          </a:p>
          <a:p>
            <a:pPr marL="0" indent="0">
              <a:buNone/>
            </a:pPr>
            <a:r>
              <a:rPr lang="en-GB" sz="1200" dirty="0"/>
              <a:t>AUTUMN: </a:t>
            </a:r>
            <a:r>
              <a:rPr lang="en-GB" sz="1200" dirty="0" err="1"/>
              <a:t>Stig</a:t>
            </a:r>
            <a:r>
              <a:rPr lang="en-GB" sz="1200" dirty="0"/>
              <a:t> of the Dump – Clive King;   Non fiction : DK Find out Stone Age Poetry: Various  Nature poems / WW1 poems – The Rain Maker Danced</a:t>
            </a:r>
          </a:p>
          <a:p>
            <a:pPr marL="0" indent="0">
              <a:buNone/>
            </a:pPr>
            <a:r>
              <a:rPr lang="en-GB" sz="1200" dirty="0"/>
              <a:t>SPRING : The Thieves of Ostia , Roman Mysteries – Caroline Lawrence Play Script: An Octopus in the bath- Ann </a:t>
            </a:r>
            <a:r>
              <a:rPr lang="en-GB" sz="1200" dirty="0" err="1"/>
              <a:t>Jungman</a:t>
            </a:r>
            <a:r>
              <a:rPr lang="en-GB" sz="1200" dirty="0"/>
              <a:t> Non Fiction : King Fisher Science Encyclopaedia- Materials and Technology  </a:t>
            </a:r>
          </a:p>
          <a:p>
            <a:pPr marL="0" indent="0">
              <a:buNone/>
            </a:pPr>
            <a:r>
              <a:rPr lang="en-GB" sz="1200" dirty="0"/>
              <a:t>SUMMER: Anglo-Saxon Boy – Tony Bradman  Non Fiction : Wild life Watchers  Plants – Jerry Jennings Play Scripts – The Robot who went bananas – Ruth </a:t>
            </a:r>
            <a:r>
              <a:rPr lang="en-GB" sz="1200" dirty="0" err="1"/>
              <a:t>Dowley</a:t>
            </a:r>
            <a:r>
              <a:rPr lang="en-GB" sz="1200" dirty="0"/>
              <a:t> </a:t>
            </a:r>
          </a:p>
          <a:p>
            <a:pPr marL="0" indent="0">
              <a:buNone/>
            </a:pPr>
            <a:br>
              <a:rPr lang="en-GB" dirty="0"/>
            </a:br>
            <a:endParaRPr lang="en-GB" dirty="0"/>
          </a:p>
        </p:txBody>
      </p:sp>
    </p:spTree>
    <p:extLst>
      <p:ext uri="{BB962C8B-B14F-4D97-AF65-F5344CB8AC3E}">
        <p14:creationId xmlns:p14="http://schemas.microsoft.com/office/powerpoint/2010/main" val="29763743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1273"/>
            <a:ext cx="10515600" cy="1325563"/>
          </a:xfrm>
        </p:spPr>
        <p:txBody>
          <a:bodyPr/>
          <a:lstStyle/>
          <a:p>
            <a:r>
              <a:rPr lang="en-GB" dirty="0"/>
              <a:t>Assessment of reading</a:t>
            </a:r>
          </a:p>
        </p:txBody>
      </p:sp>
      <p:sp>
        <p:nvSpPr>
          <p:cNvPr id="3" name="Content Placeholder 2"/>
          <p:cNvSpPr>
            <a:spLocks noGrp="1"/>
          </p:cNvSpPr>
          <p:nvPr>
            <p:ph idx="1"/>
          </p:nvPr>
        </p:nvSpPr>
        <p:spPr>
          <a:xfrm>
            <a:off x="838199" y="1062446"/>
            <a:ext cx="10822577" cy="5730240"/>
          </a:xfrm>
        </p:spPr>
        <p:txBody>
          <a:bodyPr>
            <a:normAutofit fontScale="62500" lnSpcReduction="20000"/>
          </a:bodyPr>
          <a:lstStyle/>
          <a:p>
            <a:pPr marL="0" indent="0">
              <a:buNone/>
            </a:pPr>
            <a:r>
              <a:rPr lang="en-GB" dirty="0"/>
              <a:t>Each half term, teaching staff will report the progress and attainment of individual pupils.</a:t>
            </a:r>
          </a:p>
          <a:p>
            <a:pPr marL="0" indent="0">
              <a:buNone/>
            </a:pPr>
            <a:r>
              <a:rPr lang="en-GB" dirty="0"/>
              <a:t>The school has a </a:t>
            </a:r>
            <a:r>
              <a:rPr lang="en-GB" b="1" u="sng" dirty="0"/>
              <a:t>Progression Document </a:t>
            </a:r>
            <a:r>
              <a:rPr lang="en-GB" dirty="0"/>
              <a:t>that is </a:t>
            </a:r>
            <a:r>
              <a:rPr lang="en-GB" b="1" dirty="0"/>
              <a:t>informed by the National Curriculum, Interim KS1 &amp; KS2 Assessment Grids, Babcock Education and Renaissance Learning that teachers can refer to, to determine attainment against the end of year expectations for each year group. </a:t>
            </a:r>
          </a:p>
          <a:p>
            <a:pPr marL="0" indent="0">
              <a:buNone/>
            </a:pPr>
            <a:r>
              <a:rPr lang="en-GB" dirty="0"/>
              <a:t>This is based on the child’s:</a:t>
            </a:r>
          </a:p>
          <a:p>
            <a:pPr lvl="0"/>
            <a:r>
              <a:rPr lang="en-GB" dirty="0"/>
              <a:t>Ability to </a:t>
            </a:r>
            <a:r>
              <a:rPr lang="en-GB" b="1" dirty="0"/>
              <a:t>decode</a:t>
            </a:r>
            <a:r>
              <a:rPr lang="en-GB" dirty="0"/>
              <a:t> print</a:t>
            </a:r>
          </a:p>
          <a:p>
            <a:pPr lvl="0"/>
            <a:r>
              <a:rPr lang="en-GB" dirty="0"/>
              <a:t>Ability to </a:t>
            </a:r>
            <a:r>
              <a:rPr lang="en-GB" b="1" dirty="0"/>
              <a:t>ascribe meaning</a:t>
            </a:r>
            <a:r>
              <a:rPr lang="en-GB" dirty="0"/>
              <a:t>.</a:t>
            </a:r>
          </a:p>
          <a:p>
            <a:pPr lvl="0"/>
            <a:endParaRPr lang="en-GB" dirty="0"/>
          </a:p>
          <a:p>
            <a:pPr marL="0" indent="0">
              <a:buNone/>
            </a:pPr>
            <a:r>
              <a:rPr lang="en-GB" dirty="0"/>
              <a:t>To inform this, assessment will take into account </a:t>
            </a:r>
          </a:p>
          <a:p>
            <a:pPr lvl="0"/>
            <a:r>
              <a:rPr lang="en-GB" dirty="0"/>
              <a:t>Teacher’s </a:t>
            </a:r>
            <a:r>
              <a:rPr lang="en-GB" b="1" dirty="0"/>
              <a:t>formative assessment </a:t>
            </a:r>
            <a:r>
              <a:rPr lang="en-GB" dirty="0"/>
              <a:t>of children’s reading ability</a:t>
            </a:r>
          </a:p>
          <a:p>
            <a:pPr lvl="0"/>
            <a:r>
              <a:rPr lang="en-GB" dirty="0"/>
              <a:t>the child’s performance in Pira Reading assessments ( Yr1-5)</a:t>
            </a:r>
          </a:p>
          <a:p>
            <a:pPr lvl="0"/>
            <a:r>
              <a:rPr lang="en-GB" dirty="0"/>
              <a:t>the child’s performance in Fluency assessments (Rec- </a:t>
            </a:r>
            <a:r>
              <a:rPr lang="en-GB" dirty="0" err="1"/>
              <a:t>Yr</a:t>
            </a:r>
            <a:r>
              <a:rPr lang="en-GB" dirty="0"/>
              <a:t> 6) </a:t>
            </a:r>
          </a:p>
          <a:p>
            <a:pPr lvl="0"/>
            <a:r>
              <a:rPr lang="en-GB" dirty="0"/>
              <a:t>The child’s performance in daily RWI sessions ( Rec-Yr2)</a:t>
            </a:r>
          </a:p>
          <a:p>
            <a:pPr lvl="0"/>
            <a:r>
              <a:rPr lang="en-GB" dirty="0"/>
              <a:t>The child’s performance in half termly RWI summative assessments </a:t>
            </a:r>
          </a:p>
          <a:p>
            <a:pPr lvl="0"/>
            <a:r>
              <a:rPr lang="en-GB" dirty="0"/>
              <a:t>the child’s performance in weekly </a:t>
            </a:r>
            <a:r>
              <a:rPr lang="en-GB" b="1" dirty="0"/>
              <a:t>mastery activities </a:t>
            </a:r>
            <a:r>
              <a:rPr lang="en-GB" dirty="0"/>
              <a:t>(Y3-Y6)</a:t>
            </a:r>
          </a:p>
          <a:p>
            <a:pPr lvl="0"/>
            <a:r>
              <a:rPr lang="en-GB" dirty="0"/>
              <a:t>the child’s performance in </a:t>
            </a:r>
            <a:r>
              <a:rPr lang="en-GB" b="1" dirty="0"/>
              <a:t>formal standardised comprehension tests </a:t>
            </a:r>
            <a:r>
              <a:rPr lang="en-GB" dirty="0"/>
              <a:t>and exercises ( </a:t>
            </a:r>
            <a:r>
              <a:rPr lang="en-GB" dirty="0" err="1"/>
              <a:t>Yr</a:t>
            </a:r>
            <a:r>
              <a:rPr lang="en-GB" dirty="0"/>
              <a:t> 2 and Yr6 SATS papers).</a:t>
            </a:r>
          </a:p>
          <a:p>
            <a:pPr lvl="0"/>
            <a:endParaRPr lang="en-GB" dirty="0"/>
          </a:p>
          <a:p>
            <a:pPr marL="0" indent="0">
              <a:buNone/>
            </a:pPr>
            <a:r>
              <a:rPr lang="en-GB" dirty="0"/>
              <a:t>To inform the </a:t>
            </a:r>
            <a:r>
              <a:rPr lang="en-GB" b="1" dirty="0"/>
              <a:t>interim teacher assessments judgements at the end of Key Stage 1 and 2</a:t>
            </a:r>
            <a:r>
              <a:rPr lang="en-GB" dirty="0"/>
              <a:t>, the school has cross-referenced these materials against the interim teacher assessment materials.</a:t>
            </a:r>
          </a:p>
        </p:txBody>
      </p:sp>
      <p:pic>
        <p:nvPicPr>
          <p:cNvPr id="5" name="Picture 4">
            <a:extLst>
              <a:ext uri="{FF2B5EF4-FFF2-40B4-BE49-F238E27FC236}">
                <a16:creationId xmlns:a16="http://schemas.microsoft.com/office/drawing/2014/main" id="{9949FF74-33E5-40AE-A0E2-49B927495B4E}"/>
              </a:ext>
            </a:extLst>
          </p:cNvPr>
          <p:cNvPicPr>
            <a:picLocks noChangeAspect="1"/>
          </p:cNvPicPr>
          <p:nvPr/>
        </p:nvPicPr>
        <p:blipFill>
          <a:blip r:embed="rId2"/>
          <a:stretch>
            <a:fillRect/>
          </a:stretch>
        </p:blipFill>
        <p:spPr>
          <a:xfrm>
            <a:off x="8027269" y="3883843"/>
            <a:ext cx="2934926" cy="977098"/>
          </a:xfrm>
          <a:prstGeom prst="rect">
            <a:avLst/>
          </a:prstGeom>
        </p:spPr>
      </p:pic>
    </p:spTree>
    <p:extLst>
      <p:ext uri="{BB962C8B-B14F-4D97-AF65-F5344CB8AC3E}">
        <p14:creationId xmlns:p14="http://schemas.microsoft.com/office/powerpoint/2010/main" val="39005202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2C63567-9A18-430B-817B-152D609F5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61A3ED-8350-4575-B569-6F68FB253310}"/>
              </a:ext>
            </a:extLst>
          </p:cNvPr>
          <p:cNvSpPr>
            <a:spLocks noGrp="1"/>
          </p:cNvSpPr>
          <p:nvPr>
            <p:ph type="title"/>
          </p:nvPr>
        </p:nvSpPr>
        <p:spPr>
          <a:xfrm>
            <a:off x="6564019" y="0"/>
            <a:ext cx="4789763" cy="2216887"/>
          </a:xfrm>
        </p:spPr>
        <p:txBody>
          <a:bodyPr>
            <a:normAutofit/>
          </a:bodyPr>
          <a:lstStyle/>
          <a:p>
            <a:r>
              <a:rPr lang="en-GB" sz="4000" dirty="0"/>
              <a:t>Reading Champion </a:t>
            </a:r>
          </a:p>
        </p:txBody>
      </p:sp>
      <p:pic>
        <p:nvPicPr>
          <p:cNvPr id="13" name="Picture 12">
            <a:extLst>
              <a:ext uri="{FF2B5EF4-FFF2-40B4-BE49-F238E27FC236}">
                <a16:creationId xmlns:a16="http://schemas.microsoft.com/office/drawing/2014/main" id="{799D2691-5953-4AA8-AD0B-98E9A982CFB5}"/>
              </a:ext>
            </a:extLst>
          </p:cNvPr>
          <p:cNvPicPr>
            <a:picLocks noChangeAspect="1"/>
          </p:cNvPicPr>
          <p:nvPr/>
        </p:nvPicPr>
        <p:blipFill rotWithShape="1">
          <a:blip r:embed="rId2"/>
          <a:srcRect l="12942" r="29690" b="3"/>
          <a:stretch/>
        </p:blipFill>
        <p:spPr>
          <a:xfrm>
            <a:off x="20" y="10"/>
            <a:ext cx="3003103" cy="3912881"/>
          </a:xfrm>
          <a:prstGeom prst="rect">
            <a:avLst/>
          </a:prstGeom>
        </p:spPr>
      </p:pic>
      <p:pic>
        <p:nvPicPr>
          <p:cNvPr id="11" name="Picture 10">
            <a:extLst>
              <a:ext uri="{FF2B5EF4-FFF2-40B4-BE49-F238E27FC236}">
                <a16:creationId xmlns:a16="http://schemas.microsoft.com/office/drawing/2014/main" id="{EBF7C147-24ED-463D-BF32-F70E62C2F4A0}"/>
              </a:ext>
            </a:extLst>
          </p:cNvPr>
          <p:cNvPicPr>
            <a:picLocks noChangeAspect="1"/>
          </p:cNvPicPr>
          <p:nvPr/>
        </p:nvPicPr>
        <p:blipFill rotWithShape="1">
          <a:blip r:embed="rId3"/>
          <a:srcRect l="25078" r="18279" b="-3"/>
          <a:stretch/>
        </p:blipFill>
        <p:spPr>
          <a:xfrm>
            <a:off x="3180257" y="10"/>
            <a:ext cx="3016307" cy="2223328"/>
          </a:xfrm>
          <a:prstGeom prst="rect">
            <a:avLst/>
          </a:prstGeom>
        </p:spPr>
      </p:pic>
      <p:pic>
        <p:nvPicPr>
          <p:cNvPr id="5" name="Picture 4">
            <a:extLst>
              <a:ext uri="{FF2B5EF4-FFF2-40B4-BE49-F238E27FC236}">
                <a16:creationId xmlns:a16="http://schemas.microsoft.com/office/drawing/2014/main" id="{1D6BDC30-F579-4468-B57E-3A2B2A109D16}"/>
              </a:ext>
            </a:extLst>
          </p:cNvPr>
          <p:cNvPicPr>
            <a:picLocks noChangeAspect="1"/>
          </p:cNvPicPr>
          <p:nvPr/>
        </p:nvPicPr>
        <p:blipFill rotWithShape="1">
          <a:blip r:embed="rId4"/>
          <a:srcRect l="12706" r="4" b="4"/>
          <a:stretch/>
        </p:blipFill>
        <p:spPr>
          <a:xfrm>
            <a:off x="-1" y="4079988"/>
            <a:ext cx="3003123" cy="2778013"/>
          </a:xfrm>
          <a:prstGeom prst="rect">
            <a:avLst/>
          </a:prstGeom>
        </p:spPr>
      </p:pic>
      <p:pic>
        <p:nvPicPr>
          <p:cNvPr id="7" name="Picture 6">
            <a:extLst>
              <a:ext uri="{FF2B5EF4-FFF2-40B4-BE49-F238E27FC236}">
                <a16:creationId xmlns:a16="http://schemas.microsoft.com/office/drawing/2014/main" id="{C3980399-1FED-42A9-99B4-A73A66B550B7}"/>
              </a:ext>
            </a:extLst>
          </p:cNvPr>
          <p:cNvPicPr>
            <a:picLocks noChangeAspect="1"/>
          </p:cNvPicPr>
          <p:nvPr/>
        </p:nvPicPr>
        <p:blipFill rotWithShape="1">
          <a:blip r:embed="rId5"/>
          <a:srcRect r="3" b="13475"/>
          <a:stretch/>
        </p:blipFill>
        <p:spPr>
          <a:xfrm>
            <a:off x="3180256" y="2395057"/>
            <a:ext cx="3016307" cy="2055326"/>
          </a:xfrm>
          <a:prstGeom prst="rect">
            <a:avLst/>
          </a:prstGeom>
        </p:spPr>
      </p:pic>
      <p:pic>
        <p:nvPicPr>
          <p:cNvPr id="9" name="Picture 8">
            <a:extLst>
              <a:ext uri="{FF2B5EF4-FFF2-40B4-BE49-F238E27FC236}">
                <a16:creationId xmlns:a16="http://schemas.microsoft.com/office/drawing/2014/main" id="{AC551247-B62C-491D-90C2-E8E07A410E71}"/>
              </a:ext>
            </a:extLst>
          </p:cNvPr>
          <p:cNvPicPr>
            <a:picLocks noChangeAspect="1"/>
          </p:cNvPicPr>
          <p:nvPr/>
        </p:nvPicPr>
        <p:blipFill rotWithShape="1">
          <a:blip r:embed="rId6"/>
          <a:srcRect l="4083" r="6930" b="-5"/>
          <a:stretch/>
        </p:blipFill>
        <p:spPr>
          <a:xfrm>
            <a:off x="3180257" y="4629236"/>
            <a:ext cx="3016307" cy="2228765"/>
          </a:xfrm>
          <a:prstGeom prst="rect">
            <a:avLst/>
          </a:prstGeom>
        </p:spPr>
      </p:pic>
      <p:sp>
        <p:nvSpPr>
          <p:cNvPr id="3" name="Content Placeholder 2">
            <a:extLst>
              <a:ext uri="{FF2B5EF4-FFF2-40B4-BE49-F238E27FC236}">
                <a16:creationId xmlns:a16="http://schemas.microsoft.com/office/drawing/2014/main" id="{E3CCEBF4-BE87-4A46-959D-B165D4AFC8D8}"/>
              </a:ext>
            </a:extLst>
          </p:cNvPr>
          <p:cNvSpPr>
            <a:spLocks noGrp="1"/>
          </p:cNvSpPr>
          <p:nvPr>
            <p:ph idx="1"/>
          </p:nvPr>
        </p:nvSpPr>
        <p:spPr>
          <a:xfrm>
            <a:off x="6564019" y="1857081"/>
            <a:ext cx="4908402" cy="4268824"/>
          </a:xfrm>
        </p:spPr>
        <p:txBody>
          <a:bodyPr>
            <a:normAutofit fontScale="92500" lnSpcReduction="20000"/>
          </a:bodyPr>
          <a:lstStyle/>
          <a:p>
            <a:r>
              <a:rPr lang="en-GB" sz="1900" dirty="0"/>
              <a:t>Helen Jones, our Reading Champion, promotes Reading For Pleasure throughout the school. </a:t>
            </a:r>
          </a:p>
          <a:p>
            <a:r>
              <a:rPr lang="en-GB" sz="1900" dirty="0"/>
              <a:t>She creates vibrant regularly changed themed book displays in key stage 2 classrooms. </a:t>
            </a:r>
          </a:p>
          <a:p>
            <a:r>
              <a:rPr lang="en-GB" sz="1900" dirty="0"/>
              <a:t>Organises and encourages participation in reading competitions such as The Royal Society’s annual science book prize.</a:t>
            </a:r>
          </a:p>
          <a:p>
            <a:r>
              <a:rPr lang="en-GB" sz="1900" dirty="0"/>
              <a:t>Organises and encourages  participation in meet the author events (often in association with our local bookshop, </a:t>
            </a:r>
            <a:r>
              <a:rPr lang="en-GB" sz="1900" dirty="0" err="1"/>
              <a:t>Booka</a:t>
            </a:r>
            <a:r>
              <a:rPr lang="en-GB" sz="1900" dirty="0"/>
              <a:t>).</a:t>
            </a:r>
          </a:p>
          <a:p>
            <a:r>
              <a:rPr lang="en-GB" sz="1900" dirty="0"/>
              <a:t>Organises and encourages participation in reading events – (</a:t>
            </a:r>
            <a:r>
              <a:rPr lang="en-GB" sz="1900" dirty="0" err="1"/>
              <a:t>e.g</a:t>
            </a:r>
            <a:r>
              <a:rPr lang="en-GB" sz="1900" dirty="0"/>
              <a:t> World Book Day – The Masked Reader/ book sales etc)  </a:t>
            </a:r>
          </a:p>
          <a:p>
            <a:r>
              <a:rPr lang="en-GB" sz="1900" dirty="0"/>
              <a:t>Manages the school library and classroom reading areas, with student library leaders . </a:t>
            </a:r>
          </a:p>
          <a:p>
            <a:r>
              <a:rPr lang="en-GB" sz="1900" dirty="0"/>
              <a:t>Ensure KS2 children are on an appropriately banded reading book </a:t>
            </a:r>
          </a:p>
          <a:p>
            <a:endParaRPr lang="en-GB" sz="1400" dirty="0"/>
          </a:p>
          <a:p>
            <a:endParaRPr lang="en-GB" sz="1400" dirty="0"/>
          </a:p>
        </p:txBody>
      </p:sp>
    </p:spTree>
    <p:extLst>
      <p:ext uri="{BB962C8B-B14F-4D97-AF65-F5344CB8AC3E}">
        <p14:creationId xmlns:p14="http://schemas.microsoft.com/office/powerpoint/2010/main" val="40499062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6CCB9-B4EF-4AE5-A37F-855B72417ED3}"/>
              </a:ext>
            </a:extLst>
          </p:cNvPr>
          <p:cNvSpPr>
            <a:spLocks noGrp="1"/>
          </p:cNvSpPr>
          <p:nvPr>
            <p:ph type="title"/>
          </p:nvPr>
        </p:nvSpPr>
        <p:spPr/>
        <p:txBody>
          <a:bodyPr/>
          <a:lstStyle/>
          <a:p>
            <a:r>
              <a:rPr lang="en-GB" dirty="0"/>
              <a:t>Reading Champion Role 2021/ 2022</a:t>
            </a:r>
          </a:p>
        </p:txBody>
      </p:sp>
      <p:pic>
        <p:nvPicPr>
          <p:cNvPr id="4" name="Content Placeholder 3">
            <a:extLst>
              <a:ext uri="{FF2B5EF4-FFF2-40B4-BE49-F238E27FC236}">
                <a16:creationId xmlns:a16="http://schemas.microsoft.com/office/drawing/2014/main" id="{104B305D-E2DF-4784-BF11-A47EE734FEB6}"/>
              </a:ext>
            </a:extLst>
          </p:cNvPr>
          <p:cNvPicPr>
            <a:picLocks noGrp="1" noChangeAspect="1"/>
          </p:cNvPicPr>
          <p:nvPr>
            <p:ph idx="1"/>
          </p:nvPr>
        </p:nvPicPr>
        <p:blipFill>
          <a:blip r:embed="rId2"/>
          <a:stretch>
            <a:fillRect/>
          </a:stretch>
        </p:blipFill>
        <p:spPr>
          <a:xfrm>
            <a:off x="1773382" y="1264878"/>
            <a:ext cx="7578436" cy="5463524"/>
          </a:xfrm>
          <a:prstGeom prst="rect">
            <a:avLst/>
          </a:prstGeom>
        </p:spPr>
      </p:pic>
    </p:spTree>
    <p:extLst>
      <p:ext uri="{BB962C8B-B14F-4D97-AF65-F5344CB8AC3E}">
        <p14:creationId xmlns:p14="http://schemas.microsoft.com/office/powerpoint/2010/main" val="3446559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8A7E338-F475-434B-98D6-3F359C4A0FA1}"/>
              </a:ext>
            </a:extLst>
          </p:cNvPr>
          <p:cNvPicPr>
            <a:picLocks noGrp="1" noChangeAspect="1"/>
          </p:cNvPicPr>
          <p:nvPr>
            <p:ph idx="1"/>
          </p:nvPr>
        </p:nvPicPr>
        <p:blipFill>
          <a:blip r:embed="rId2"/>
          <a:stretch>
            <a:fillRect/>
          </a:stretch>
        </p:blipFill>
        <p:spPr>
          <a:xfrm>
            <a:off x="1357745" y="358113"/>
            <a:ext cx="9019309" cy="6262369"/>
          </a:xfrm>
          <a:prstGeom prst="rect">
            <a:avLst/>
          </a:prstGeom>
        </p:spPr>
      </p:pic>
    </p:spTree>
    <p:extLst>
      <p:ext uri="{BB962C8B-B14F-4D97-AF65-F5344CB8AC3E}">
        <p14:creationId xmlns:p14="http://schemas.microsoft.com/office/powerpoint/2010/main" val="310199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521A1E7A-7280-48BF-94BE-6DF0F836DC6F}"/>
              </a:ext>
            </a:extLst>
          </p:cNvPr>
          <p:cNvPicPr>
            <a:picLocks noGrp="1" noChangeAspect="1"/>
          </p:cNvPicPr>
          <p:nvPr>
            <p:ph idx="1"/>
          </p:nvPr>
        </p:nvPicPr>
        <p:blipFill>
          <a:blip r:embed="rId2"/>
          <a:stretch>
            <a:fillRect/>
          </a:stretch>
        </p:blipFill>
        <p:spPr>
          <a:xfrm>
            <a:off x="641769" y="791852"/>
            <a:ext cx="9151634" cy="5385111"/>
          </a:xfrm>
        </p:spPr>
      </p:pic>
    </p:spTree>
    <p:extLst>
      <p:ext uri="{BB962C8B-B14F-4D97-AF65-F5344CB8AC3E}">
        <p14:creationId xmlns:p14="http://schemas.microsoft.com/office/powerpoint/2010/main" val="4218359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2FE42-59BE-4036-AAF2-A6A858DD138B}"/>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2E0EAEB9-B3C6-45DC-AE4A-F46F80F80F16}"/>
              </a:ext>
            </a:extLst>
          </p:cNvPr>
          <p:cNvPicPr>
            <a:picLocks noGrp="1" noChangeAspect="1"/>
          </p:cNvPicPr>
          <p:nvPr>
            <p:ph idx="1"/>
          </p:nvPr>
        </p:nvPicPr>
        <p:blipFill>
          <a:blip r:embed="rId2"/>
          <a:stretch>
            <a:fillRect/>
          </a:stretch>
        </p:blipFill>
        <p:spPr>
          <a:xfrm>
            <a:off x="1715678" y="141743"/>
            <a:ext cx="7456654" cy="6570142"/>
          </a:xfrm>
        </p:spPr>
      </p:pic>
    </p:spTree>
    <p:extLst>
      <p:ext uri="{BB962C8B-B14F-4D97-AF65-F5344CB8AC3E}">
        <p14:creationId xmlns:p14="http://schemas.microsoft.com/office/powerpoint/2010/main" val="36783304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580273"/>
            <a:ext cx="10515600" cy="1325563"/>
          </a:xfrm>
        </p:spPr>
        <p:txBody>
          <a:bodyPr/>
          <a:lstStyle/>
          <a:p>
            <a:r>
              <a:rPr lang="en-GB" dirty="0"/>
              <a:t>Libraries – ‘all about books’</a:t>
            </a:r>
          </a:p>
        </p:txBody>
      </p:sp>
      <p:sp>
        <p:nvSpPr>
          <p:cNvPr id="5" name="Content Placeholder 2"/>
          <p:cNvSpPr>
            <a:spLocks noGrp="1"/>
          </p:cNvSpPr>
          <p:nvPr>
            <p:ph idx="1"/>
          </p:nvPr>
        </p:nvSpPr>
        <p:spPr>
          <a:xfrm>
            <a:off x="838200" y="1882736"/>
            <a:ext cx="9984475" cy="4351338"/>
          </a:xfrm>
        </p:spPr>
        <p:txBody>
          <a:bodyPr>
            <a:normAutofit/>
          </a:bodyPr>
          <a:lstStyle/>
          <a:p>
            <a:pPr marL="0" indent="0">
              <a:buNone/>
            </a:pPr>
            <a:r>
              <a:rPr lang="en-US" dirty="0"/>
              <a:t>Reading Champion has set up attractive book banded library</a:t>
            </a:r>
          </a:p>
          <a:p>
            <a:pPr marL="0" indent="0">
              <a:buNone/>
            </a:pPr>
            <a:r>
              <a:rPr lang="en-US" dirty="0"/>
              <a:t>Library leaders help to organize books  </a:t>
            </a:r>
          </a:p>
          <a:p>
            <a:pPr marL="0" indent="0">
              <a:buNone/>
            </a:pPr>
            <a:r>
              <a:rPr lang="en-US" dirty="0"/>
              <a:t>In class book displays </a:t>
            </a:r>
          </a:p>
          <a:p>
            <a:endParaRPr lang="en-US" dirty="0"/>
          </a:p>
          <a:p>
            <a:endParaRPr lang="en-GB" dirty="0"/>
          </a:p>
          <a:p>
            <a:pPr marL="457200" lvl="1" indent="0">
              <a:buNone/>
            </a:pPr>
            <a:endParaRPr lang="en-GB" dirty="0"/>
          </a:p>
        </p:txBody>
      </p:sp>
      <p:pic>
        <p:nvPicPr>
          <p:cNvPr id="3" name="Picture 2">
            <a:extLst>
              <a:ext uri="{FF2B5EF4-FFF2-40B4-BE49-F238E27FC236}">
                <a16:creationId xmlns:a16="http://schemas.microsoft.com/office/drawing/2014/main" id="{8E7A299F-D61B-47FA-9297-097F558E46CE}"/>
              </a:ext>
            </a:extLst>
          </p:cNvPr>
          <p:cNvPicPr>
            <a:picLocks noChangeAspect="1"/>
          </p:cNvPicPr>
          <p:nvPr/>
        </p:nvPicPr>
        <p:blipFill>
          <a:blip r:embed="rId2"/>
          <a:stretch>
            <a:fillRect/>
          </a:stretch>
        </p:blipFill>
        <p:spPr>
          <a:xfrm>
            <a:off x="6504416" y="2975519"/>
            <a:ext cx="4057650" cy="3095625"/>
          </a:xfrm>
          <a:prstGeom prst="rect">
            <a:avLst/>
          </a:prstGeom>
        </p:spPr>
      </p:pic>
    </p:spTree>
    <p:extLst>
      <p:ext uri="{BB962C8B-B14F-4D97-AF65-F5344CB8AC3E}">
        <p14:creationId xmlns:p14="http://schemas.microsoft.com/office/powerpoint/2010/main" val="5906342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587060" y="263472"/>
            <a:ext cx="3659225" cy="3278666"/>
          </a:xfrm>
          <a:prstGeom prst="rect">
            <a:avLst/>
          </a:prstGeom>
        </p:spPr>
      </p:pic>
      <p:sp>
        <p:nvSpPr>
          <p:cNvPr id="2" name="Title 1"/>
          <p:cNvSpPr>
            <a:spLocks noGrp="1"/>
          </p:cNvSpPr>
          <p:nvPr>
            <p:ph type="title"/>
          </p:nvPr>
        </p:nvSpPr>
        <p:spPr/>
        <p:txBody>
          <a:bodyPr/>
          <a:lstStyle/>
          <a:p>
            <a:r>
              <a:rPr lang="en-GB" dirty="0"/>
              <a:t>Author visits/ Book judging</a:t>
            </a:r>
          </a:p>
        </p:txBody>
      </p:sp>
      <p:sp>
        <p:nvSpPr>
          <p:cNvPr id="6" name="Content Placeholder 5"/>
          <p:cNvSpPr>
            <a:spLocks noGrp="1"/>
          </p:cNvSpPr>
          <p:nvPr>
            <p:ph idx="1"/>
          </p:nvPr>
        </p:nvSpPr>
        <p:spPr>
          <a:xfrm>
            <a:off x="623170" y="1647169"/>
            <a:ext cx="10515600" cy="4351338"/>
          </a:xfrm>
        </p:spPr>
        <p:txBody>
          <a:bodyPr/>
          <a:lstStyle/>
          <a:p>
            <a:r>
              <a:rPr lang="en-GB" dirty="0"/>
              <a:t>Tom Fletcher 2019</a:t>
            </a:r>
          </a:p>
          <a:p>
            <a:r>
              <a:rPr lang="en-GB" dirty="0" err="1"/>
              <a:t>Floella</a:t>
            </a:r>
            <a:r>
              <a:rPr lang="en-GB" dirty="0"/>
              <a:t> Benjamin (Coming Home) -2021</a:t>
            </a:r>
          </a:p>
          <a:p>
            <a:r>
              <a:rPr lang="en-US" dirty="0" err="1"/>
              <a:t>Konnie</a:t>
            </a:r>
            <a:r>
              <a:rPr lang="en-US" dirty="0"/>
              <a:t> Huq (Cookie) – 2020</a:t>
            </a:r>
          </a:p>
          <a:p>
            <a:r>
              <a:rPr lang="en-US" dirty="0"/>
              <a:t>Lenny Henry 2021</a:t>
            </a:r>
          </a:p>
          <a:p>
            <a:r>
              <a:rPr lang="en-US" dirty="0"/>
              <a:t>During Lockdown Oak academy authors on line</a:t>
            </a:r>
          </a:p>
          <a:p>
            <a:r>
              <a:rPr lang="en-US" dirty="0"/>
              <a:t>Year 6 child self published a book and did</a:t>
            </a:r>
          </a:p>
          <a:p>
            <a:r>
              <a:rPr lang="en-US" dirty="0"/>
              <a:t> an author visit </a:t>
            </a:r>
          </a:p>
          <a:p>
            <a:r>
              <a:rPr lang="en-US" dirty="0"/>
              <a:t>Royal Society science books judging- STEM books in school</a:t>
            </a:r>
          </a:p>
          <a:p>
            <a:endParaRPr lang="en-GB" dirty="0"/>
          </a:p>
        </p:txBody>
      </p:sp>
      <p:pic>
        <p:nvPicPr>
          <p:cNvPr id="3" name="Picture 2"/>
          <p:cNvPicPr>
            <a:picLocks noChangeAspect="1"/>
          </p:cNvPicPr>
          <p:nvPr/>
        </p:nvPicPr>
        <p:blipFill>
          <a:blip r:embed="rId3"/>
          <a:stretch>
            <a:fillRect/>
          </a:stretch>
        </p:blipFill>
        <p:spPr>
          <a:xfrm>
            <a:off x="8120286" y="2972732"/>
            <a:ext cx="3448544" cy="1939806"/>
          </a:xfrm>
          <a:prstGeom prst="rect">
            <a:avLst/>
          </a:prstGeom>
        </p:spPr>
      </p:pic>
    </p:spTree>
    <p:extLst>
      <p:ext uri="{BB962C8B-B14F-4D97-AF65-F5344CB8AC3E}">
        <p14:creationId xmlns:p14="http://schemas.microsoft.com/office/powerpoint/2010/main" val="2987885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1" y="345810"/>
            <a:ext cx="5120561" cy="1325563"/>
          </a:xfrm>
        </p:spPr>
        <p:txBody>
          <a:bodyPr>
            <a:normAutofit/>
          </a:bodyPr>
          <a:lstStyle/>
          <a:p>
            <a:r>
              <a:rPr lang="en-US" dirty="0"/>
              <a:t>World Book Days</a:t>
            </a:r>
            <a:endParaRPr lang="en-GB" dirty="0"/>
          </a:p>
        </p:txBody>
      </p:sp>
      <p:sp>
        <p:nvSpPr>
          <p:cNvPr id="3" name="Content Placeholder 2"/>
          <p:cNvSpPr>
            <a:spLocks noGrp="1"/>
          </p:cNvSpPr>
          <p:nvPr>
            <p:ph idx="1"/>
          </p:nvPr>
        </p:nvSpPr>
        <p:spPr>
          <a:xfrm>
            <a:off x="838201" y="1825625"/>
            <a:ext cx="5092194" cy="4351338"/>
          </a:xfrm>
        </p:spPr>
        <p:txBody>
          <a:bodyPr>
            <a:normAutofit/>
          </a:bodyPr>
          <a:lstStyle/>
          <a:p>
            <a:r>
              <a:rPr lang="en-US" dirty="0"/>
              <a:t>We hold a </a:t>
            </a:r>
            <a:r>
              <a:rPr lang="en-US" b="1" dirty="0"/>
              <a:t>World Book Day every year</a:t>
            </a:r>
          </a:p>
          <a:p>
            <a:r>
              <a:rPr lang="en-US" dirty="0"/>
              <a:t>Children participate in a </a:t>
            </a:r>
            <a:r>
              <a:rPr lang="en-US" b="1" dirty="0"/>
              <a:t>range of activities and events </a:t>
            </a:r>
            <a:r>
              <a:rPr lang="en-US" dirty="0"/>
              <a:t>during the day </a:t>
            </a:r>
            <a:r>
              <a:rPr lang="en-US" b="1" dirty="0"/>
              <a:t>which promote a love of reading and further interest in reading</a:t>
            </a:r>
          </a:p>
          <a:p>
            <a:r>
              <a:rPr lang="en-US" b="1" dirty="0"/>
              <a:t>This year ‘The Masked Reader Event’ – see website </a:t>
            </a:r>
          </a:p>
          <a:p>
            <a:r>
              <a:rPr lang="en-US" dirty="0"/>
              <a:t>A </a:t>
            </a:r>
            <a:r>
              <a:rPr lang="en-US" b="1" dirty="0"/>
              <a:t>book fair /books sales termly </a:t>
            </a:r>
            <a:endParaRPr lang="en-GB" dirty="0"/>
          </a:p>
        </p:txBody>
      </p:sp>
      <p:sp>
        <p:nvSpPr>
          <p:cNvPr id="13" name="Oval 12">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2"/>
          <a:srcRect l="474" r="1592" b="-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5" name="Arc 14">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6" name="Picture 5">
            <a:extLst>
              <a:ext uri="{FF2B5EF4-FFF2-40B4-BE49-F238E27FC236}">
                <a16:creationId xmlns:a16="http://schemas.microsoft.com/office/drawing/2014/main" id="{E504F910-DF2A-4294-AC53-93DCCDD62584}"/>
              </a:ext>
            </a:extLst>
          </p:cNvPr>
          <p:cNvPicPr>
            <a:picLocks noChangeAspect="1"/>
          </p:cNvPicPr>
          <p:nvPr/>
        </p:nvPicPr>
        <p:blipFill rotWithShape="1">
          <a:blip r:embed="rId3"/>
          <a:srcRect l="6439" r="6398" b="3"/>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18818028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904"/>
            <a:ext cx="10515600" cy="1325563"/>
          </a:xfrm>
        </p:spPr>
        <p:txBody>
          <a:bodyPr/>
          <a:lstStyle/>
          <a:p>
            <a:r>
              <a:rPr lang="en-US" dirty="0"/>
              <a:t>Tracking reading</a:t>
            </a:r>
            <a:endParaRPr lang="en-GB" dirty="0"/>
          </a:p>
        </p:txBody>
      </p:sp>
      <p:sp>
        <p:nvSpPr>
          <p:cNvPr id="3" name="Content Placeholder 2"/>
          <p:cNvSpPr>
            <a:spLocks noGrp="1"/>
          </p:cNvSpPr>
          <p:nvPr>
            <p:ph idx="1"/>
          </p:nvPr>
        </p:nvSpPr>
        <p:spPr>
          <a:xfrm>
            <a:off x="838200" y="1303109"/>
            <a:ext cx="10515600" cy="4351338"/>
          </a:xfrm>
        </p:spPr>
        <p:txBody>
          <a:bodyPr/>
          <a:lstStyle/>
          <a:p>
            <a:r>
              <a:rPr lang="en-US" dirty="0"/>
              <a:t>EYFS and KS1 Read Write Inc Reading Tracker </a:t>
            </a:r>
          </a:p>
          <a:p>
            <a:r>
              <a:rPr lang="en-US" dirty="0"/>
              <a:t>Reading Records/Logs</a:t>
            </a:r>
          </a:p>
          <a:p>
            <a:r>
              <a:rPr lang="en-US" dirty="0"/>
              <a:t>Reading Champion Recommended Reads </a:t>
            </a:r>
          </a:p>
        </p:txBody>
      </p:sp>
    </p:spTree>
    <p:extLst>
      <p:ext uri="{BB962C8B-B14F-4D97-AF65-F5344CB8AC3E}">
        <p14:creationId xmlns:p14="http://schemas.microsoft.com/office/powerpoint/2010/main" val="2349049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1 Phonics screening check</a:t>
            </a:r>
          </a:p>
        </p:txBody>
      </p:sp>
      <p:sp>
        <p:nvSpPr>
          <p:cNvPr id="3" name="Content Placeholder 2"/>
          <p:cNvSpPr>
            <a:spLocks noGrp="1"/>
          </p:cNvSpPr>
          <p:nvPr>
            <p:ph idx="1"/>
          </p:nvPr>
        </p:nvSpPr>
        <p:spPr>
          <a:xfrm>
            <a:off x="838200" y="1781666"/>
            <a:ext cx="7223234" cy="4395297"/>
          </a:xfrm>
        </p:spPr>
        <p:txBody>
          <a:bodyPr>
            <a:normAutofit fontScale="77500" lnSpcReduction="20000"/>
          </a:bodyPr>
          <a:lstStyle/>
          <a:p>
            <a:r>
              <a:rPr lang="en-GB" dirty="0"/>
              <a:t>Phonics has improved since 2019 when we had 59% of children achieving. </a:t>
            </a:r>
          </a:p>
          <a:p>
            <a:r>
              <a:rPr lang="en-GB" dirty="0"/>
              <a:t>Since then have spent money training staff, purchasing book banded books and having support from the RWI portal.</a:t>
            </a:r>
          </a:p>
          <a:p>
            <a:r>
              <a:rPr lang="en-GB" dirty="0"/>
              <a:t>In 2020 even after lockdowns, we achieved a pass rate of 86%</a:t>
            </a:r>
          </a:p>
          <a:p>
            <a:r>
              <a:rPr lang="en-GB" dirty="0"/>
              <a:t>In 2021, the pass rate was 73% with one child very close and one child with an EHCP.</a:t>
            </a:r>
          </a:p>
          <a:p>
            <a:r>
              <a:rPr lang="en-GB" dirty="0"/>
              <a:t>In 2022, the pass rate was 93% </a:t>
            </a:r>
          </a:p>
          <a:p>
            <a:r>
              <a:rPr lang="en-GB" dirty="0"/>
              <a:t>Measures  have been put in place to make improvements and provide consistency across the school. We have children in year 1 having Fast track phonics and the Year 2 children who didn’t pass are having one to one sessions with a reading tutor. </a:t>
            </a:r>
          </a:p>
          <a:p>
            <a:r>
              <a:rPr lang="en-GB" dirty="0"/>
              <a:t>2022 year 2 resits 3/4 children passed </a:t>
            </a:r>
          </a:p>
          <a:p>
            <a:endParaRPr lang="en-GB" b="1" dirty="0"/>
          </a:p>
        </p:txBody>
      </p:sp>
    </p:spTree>
    <p:extLst>
      <p:ext uri="{BB962C8B-B14F-4D97-AF65-F5344CB8AC3E}">
        <p14:creationId xmlns:p14="http://schemas.microsoft.com/office/powerpoint/2010/main" val="2338455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4BB20-0FC6-4590-A668-4B63679B1659}"/>
              </a:ext>
            </a:extLst>
          </p:cNvPr>
          <p:cNvSpPr>
            <a:spLocks noGrp="1"/>
          </p:cNvSpPr>
          <p:nvPr>
            <p:ph type="title"/>
          </p:nvPr>
        </p:nvSpPr>
        <p:spPr/>
        <p:txBody>
          <a:bodyPr/>
          <a:lstStyle/>
          <a:p>
            <a:r>
              <a:rPr lang="en-GB" dirty="0"/>
              <a:t>Covid Catch up</a:t>
            </a:r>
          </a:p>
        </p:txBody>
      </p:sp>
      <p:sp>
        <p:nvSpPr>
          <p:cNvPr id="3" name="Content Placeholder 2">
            <a:extLst>
              <a:ext uri="{FF2B5EF4-FFF2-40B4-BE49-F238E27FC236}">
                <a16:creationId xmlns:a16="http://schemas.microsoft.com/office/drawing/2014/main" id="{A4AA7335-7F98-4C80-B9C7-FA236F9A03E2}"/>
              </a:ext>
            </a:extLst>
          </p:cNvPr>
          <p:cNvSpPr>
            <a:spLocks noGrp="1"/>
          </p:cNvSpPr>
          <p:nvPr>
            <p:ph idx="1"/>
          </p:nvPr>
        </p:nvSpPr>
        <p:spPr/>
        <p:txBody>
          <a:bodyPr/>
          <a:lstStyle/>
          <a:p>
            <a:r>
              <a:rPr lang="en-GB" sz="1600" dirty="0"/>
              <a:t>Catch up Fisher family Trust programme implemented </a:t>
            </a:r>
          </a:p>
          <a:p>
            <a:pPr marL="0" indent="0">
              <a:buNone/>
            </a:pPr>
            <a:r>
              <a:rPr lang="en-GB" sz="1600" dirty="0"/>
              <a:t> ( Autumn 2021 )  12 week programme- some progress</a:t>
            </a:r>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r>
              <a:rPr lang="en-GB" sz="1400" dirty="0"/>
              <a:t>Catch up money used to employ a qualified teacher – working as a HLTA to provide RWI Catch up phonics  programme for 6 SEN  children in Year 4 who had not passed set 3 and 3 sounds </a:t>
            </a:r>
          </a:p>
          <a:p>
            <a:endParaRPr lang="en-GB" sz="1400" dirty="0"/>
          </a:p>
          <a:p>
            <a:r>
              <a:rPr lang="en-GB" sz="1400" dirty="0"/>
              <a:t>Catch up money used to employ additional Positive Leap Dyslexia Coach </a:t>
            </a:r>
          </a:p>
        </p:txBody>
      </p:sp>
      <p:pic>
        <p:nvPicPr>
          <p:cNvPr id="5" name="Picture 4">
            <a:extLst>
              <a:ext uri="{FF2B5EF4-FFF2-40B4-BE49-F238E27FC236}">
                <a16:creationId xmlns:a16="http://schemas.microsoft.com/office/drawing/2014/main" id="{E5C80FFC-E142-4A57-AD68-6C3E08A3BBD7}"/>
              </a:ext>
            </a:extLst>
          </p:cNvPr>
          <p:cNvPicPr>
            <a:picLocks noChangeAspect="1"/>
          </p:cNvPicPr>
          <p:nvPr/>
        </p:nvPicPr>
        <p:blipFill>
          <a:blip r:embed="rId2"/>
          <a:stretch>
            <a:fillRect/>
          </a:stretch>
        </p:blipFill>
        <p:spPr>
          <a:xfrm>
            <a:off x="6399456" y="917474"/>
            <a:ext cx="5103965" cy="2626936"/>
          </a:xfrm>
          <a:prstGeom prst="rect">
            <a:avLst/>
          </a:prstGeom>
        </p:spPr>
      </p:pic>
    </p:spTree>
    <p:extLst>
      <p:ext uri="{BB962C8B-B14F-4D97-AF65-F5344CB8AC3E}">
        <p14:creationId xmlns:p14="http://schemas.microsoft.com/office/powerpoint/2010/main" val="7597767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26157-D411-4CB0-9296-D5A6B249FA63}"/>
              </a:ext>
            </a:extLst>
          </p:cNvPr>
          <p:cNvSpPr>
            <a:spLocks noGrp="1"/>
          </p:cNvSpPr>
          <p:nvPr>
            <p:ph type="title"/>
          </p:nvPr>
        </p:nvSpPr>
        <p:spPr/>
        <p:txBody>
          <a:bodyPr/>
          <a:lstStyle/>
          <a:p>
            <a:r>
              <a:rPr lang="en-GB" dirty="0"/>
              <a:t>Reading end of key stage </a:t>
            </a:r>
            <a:br>
              <a:rPr lang="en-GB" dirty="0"/>
            </a:br>
            <a:r>
              <a:rPr lang="en-GB" dirty="0"/>
              <a:t> Teacher Assessments 2022</a:t>
            </a:r>
          </a:p>
        </p:txBody>
      </p:sp>
      <p:graphicFrame>
        <p:nvGraphicFramePr>
          <p:cNvPr id="4" name="Table 4">
            <a:extLst>
              <a:ext uri="{FF2B5EF4-FFF2-40B4-BE49-F238E27FC236}">
                <a16:creationId xmlns:a16="http://schemas.microsoft.com/office/drawing/2014/main" id="{66FE5D99-0467-4E13-96A7-167EAD33996E}"/>
              </a:ext>
            </a:extLst>
          </p:cNvPr>
          <p:cNvGraphicFramePr>
            <a:graphicFrameLocks noGrp="1"/>
          </p:cNvGraphicFramePr>
          <p:nvPr>
            <p:ph idx="1"/>
            <p:extLst>
              <p:ext uri="{D42A27DB-BD31-4B8C-83A1-F6EECF244321}">
                <p14:modId xmlns:p14="http://schemas.microsoft.com/office/powerpoint/2010/main" val="1426415844"/>
              </p:ext>
            </p:extLst>
          </p:nvPr>
        </p:nvGraphicFramePr>
        <p:xfrm>
          <a:off x="838200" y="1851025"/>
          <a:ext cx="10515600" cy="1828800"/>
        </p:xfrm>
        <a:graphic>
          <a:graphicData uri="http://schemas.openxmlformats.org/drawingml/2006/table">
            <a:tbl>
              <a:tblPr firstRow="1" bandRow="1">
                <a:tableStyleId>{5C22544A-7EE6-4342-B048-85BDC9FD1C3A}</a:tableStyleId>
              </a:tblPr>
              <a:tblGrid>
                <a:gridCol w="2103120">
                  <a:extLst>
                    <a:ext uri="{9D8B030D-6E8A-4147-A177-3AD203B41FA5}">
                      <a16:colId xmlns:a16="http://schemas.microsoft.com/office/drawing/2014/main" val="10572914"/>
                    </a:ext>
                  </a:extLst>
                </a:gridCol>
                <a:gridCol w="2103120">
                  <a:extLst>
                    <a:ext uri="{9D8B030D-6E8A-4147-A177-3AD203B41FA5}">
                      <a16:colId xmlns:a16="http://schemas.microsoft.com/office/drawing/2014/main" val="1958359928"/>
                    </a:ext>
                  </a:extLst>
                </a:gridCol>
                <a:gridCol w="2103120">
                  <a:extLst>
                    <a:ext uri="{9D8B030D-6E8A-4147-A177-3AD203B41FA5}">
                      <a16:colId xmlns:a16="http://schemas.microsoft.com/office/drawing/2014/main" val="110758923"/>
                    </a:ext>
                  </a:extLst>
                </a:gridCol>
                <a:gridCol w="2103120">
                  <a:extLst>
                    <a:ext uri="{9D8B030D-6E8A-4147-A177-3AD203B41FA5}">
                      <a16:colId xmlns:a16="http://schemas.microsoft.com/office/drawing/2014/main" val="4059289290"/>
                    </a:ext>
                  </a:extLst>
                </a:gridCol>
                <a:gridCol w="2103120">
                  <a:extLst>
                    <a:ext uri="{9D8B030D-6E8A-4147-A177-3AD203B41FA5}">
                      <a16:colId xmlns:a16="http://schemas.microsoft.com/office/drawing/2014/main" val="558925023"/>
                    </a:ext>
                  </a:extLst>
                </a:gridCol>
              </a:tblGrid>
              <a:tr h="357764">
                <a:tc>
                  <a:txBody>
                    <a:bodyPr/>
                    <a:lstStyle/>
                    <a:p>
                      <a:endParaRPr lang="en-GB" dirty="0"/>
                    </a:p>
                  </a:txBody>
                  <a:tcPr/>
                </a:tc>
                <a:tc>
                  <a:txBody>
                    <a:bodyPr/>
                    <a:lstStyle/>
                    <a:p>
                      <a:endParaRPr lang="en-GB" dirty="0"/>
                    </a:p>
                  </a:txBody>
                  <a:tcPr/>
                </a:tc>
                <a:tc>
                  <a:txBody>
                    <a:bodyPr/>
                    <a:lstStyle/>
                    <a:p>
                      <a:r>
                        <a:rPr lang="en-GB" dirty="0"/>
                        <a:t>Morda</a:t>
                      </a:r>
                    </a:p>
                  </a:txBody>
                  <a:tcPr/>
                </a:tc>
                <a:tc>
                  <a:txBody>
                    <a:bodyPr/>
                    <a:lstStyle/>
                    <a:p>
                      <a:r>
                        <a:rPr lang="en-GB" dirty="0"/>
                        <a:t>Shropshire</a:t>
                      </a:r>
                    </a:p>
                  </a:txBody>
                  <a:tcPr/>
                </a:tc>
                <a:tc>
                  <a:txBody>
                    <a:bodyPr/>
                    <a:lstStyle/>
                    <a:p>
                      <a:r>
                        <a:rPr lang="en-GB" dirty="0"/>
                        <a:t>National </a:t>
                      </a:r>
                    </a:p>
                  </a:txBody>
                  <a:tcPr/>
                </a:tc>
                <a:extLst>
                  <a:ext uri="{0D108BD9-81ED-4DB2-BD59-A6C34878D82A}">
                    <a16:rowId xmlns:a16="http://schemas.microsoft.com/office/drawing/2014/main" val="2877496935"/>
                  </a:ext>
                </a:extLst>
              </a:tr>
              <a:tr h="357764">
                <a:tc>
                  <a:txBody>
                    <a:bodyPr/>
                    <a:lstStyle/>
                    <a:p>
                      <a:r>
                        <a:rPr lang="en-GB" dirty="0"/>
                        <a:t>EYFS Word Reading</a:t>
                      </a:r>
                    </a:p>
                  </a:txBody>
                  <a:tcPr/>
                </a:tc>
                <a:tc>
                  <a:txBody>
                    <a:bodyPr/>
                    <a:lstStyle/>
                    <a:p>
                      <a:r>
                        <a:rPr lang="en-GB" dirty="0"/>
                        <a:t>Expected and above</a:t>
                      </a:r>
                    </a:p>
                  </a:txBody>
                  <a:tcPr/>
                </a:tc>
                <a:tc>
                  <a:txBody>
                    <a:bodyPr/>
                    <a:lstStyle/>
                    <a:p>
                      <a:r>
                        <a:rPr lang="en-GB" dirty="0"/>
                        <a:t>80%</a:t>
                      </a:r>
                    </a:p>
                  </a:txBody>
                  <a:tcPr/>
                </a:tc>
                <a:tc>
                  <a:txBody>
                    <a:bodyPr/>
                    <a:lstStyle/>
                    <a:p>
                      <a:r>
                        <a:rPr lang="en-GB" dirty="0"/>
                        <a:t>75.9%</a:t>
                      </a:r>
                    </a:p>
                  </a:txBody>
                  <a:tcPr/>
                </a:tc>
                <a:tc>
                  <a:txBody>
                    <a:bodyPr/>
                    <a:lstStyle/>
                    <a:p>
                      <a:endParaRPr lang="en-GB"/>
                    </a:p>
                  </a:txBody>
                  <a:tcPr/>
                </a:tc>
                <a:extLst>
                  <a:ext uri="{0D108BD9-81ED-4DB2-BD59-A6C34878D82A}">
                    <a16:rowId xmlns:a16="http://schemas.microsoft.com/office/drawing/2014/main" val="2899124050"/>
                  </a:ext>
                </a:extLst>
              </a:tr>
              <a:tr h="357764">
                <a:tc>
                  <a:txBody>
                    <a:bodyPr/>
                    <a:lstStyle/>
                    <a:p>
                      <a:r>
                        <a:rPr lang="en-GB" dirty="0"/>
                        <a:t>Year 1 Phonics </a:t>
                      </a:r>
                    </a:p>
                  </a:txBody>
                  <a:tcPr/>
                </a:tc>
                <a:tc>
                  <a:txBody>
                    <a:bodyPr/>
                    <a:lstStyle/>
                    <a:p>
                      <a:r>
                        <a:rPr lang="en-GB" dirty="0"/>
                        <a:t>Expected and above</a:t>
                      </a:r>
                    </a:p>
                  </a:txBody>
                  <a:tcPr/>
                </a:tc>
                <a:tc>
                  <a:txBody>
                    <a:bodyPr/>
                    <a:lstStyle/>
                    <a:p>
                      <a:r>
                        <a:rPr lang="en-GB" dirty="0"/>
                        <a:t>92.3%</a:t>
                      </a:r>
                    </a:p>
                  </a:txBody>
                  <a:tcPr/>
                </a:tc>
                <a:tc>
                  <a:txBody>
                    <a:bodyPr/>
                    <a:lstStyle/>
                    <a:p>
                      <a:r>
                        <a:rPr lang="en-GB" dirty="0"/>
                        <a:t>75.4%</a:t>
                      </a:r>
                    </a:p>
                  </a:txBody>
                  <a:tcPr/>
                </a:tc>
                <a:tc>
                  <a:txBody>
                    <a:bodyPr/>
                    <a:lstStyle/>
                    <a:p>
                      <a:endParaRPr lang="en-GB"/>
                    </a:p>
                  </a:txBody>
                  <a:tcPr/>
                </a:tc>
                <a:extLst>
                  <a:ext uri="{0D108BD9-81ED-4DB2-BD59-A6C34878D82A}">
                    <a16:rowId xmlns:a16="http://schemas.microsoft.com/office/drawing/2014/main" val="3317220091"/>
                  </a:ext>
                </a:extLst>
              </a:tr>
              <a:tr h="357764">
                <a:tc>
                  <a:txBody>
                    <a:bodyPr/>
                    <a:lstStyle/>
                    <a:p>
                      <a:r>
                        <a:rPr lang="en-GB" dirty="0"/>
                        <a:t>Key Stage 1 </a:t>
                      </a:r>
                    </a:p>
                  </a:txBody>
                  <a:tcPr/>
                </a:tc>
                <a:tc>
                  <a:txBody>
                    <a:bodyPr/>
                    <a:lstStyle/>
                    <a:p>
                      <a:r>
                        <a:rPr lang="en-GB" dirty="0"/>
                        <a:t>Expected and above </a:t>
                      </a:r>
                    </a:p>
                  </a:txBody>
                  <a:tcPr/>
                </a:tc>
                <a:tc>
                  <a:txBody>
                    <a:bodyPr/>
                    <a:lstStyle/>
                    <a:p>
                      <a:r>
                        <a:rPr lang="en-GB" dirty="0"/>
                        <a:t>69%</a:t>
                      </a:r>
                    </a:p>
                  </a:txBody>
                  <a:tcPr/>
                </a:tc>
                <a:tc>
                  <a:txBody>
                    <a:bodyPr/>
                    <a:lstStyle/>
                    <a:p>
                      <a:r>
                        <a:rPr lang="en-GB"/>
                        <a:t>66.3%</a:t>
                      </a:r>
                    </a:p>
                  </a:txBody>
                  <a:tcPr/>
                </a:tc>
                <a:tc>
                  <a:txBody>
                    <a:bodyPr/>
                    <a:lstStyle/>
                    <a:p>
                      <a:endParaRPr lang="en-GB"/>
                    </a:p>
                  </a:txBody>
                  <a:tcPr/>
                </a:tc>
                <a:extLst>
                  <a:ext uri="{0D108BD9-81ED-4DB2-BD59-A6C34878D82A}">
                    <a16:rowId xmlns:a16="http://schemas.microsoft.com/office/drawing/2014/main" val="3658914425"/>
                  </a:ext>
                </a:extLst>
              </a:tr>
              <a:tr h="357764">
                <a:tc>
                  <a:txBody>
                    <a:bodyPr/>
                    <a:lstStyle/>
                    <a:p>
                      <a:r>
                        <a:rPr lang="en-GB" dirty="0"/>
                        <a:t>Key Stage 2</a:t>
                      </a:r>
                    </a:p>
                  </a:txBody>
                  <a:tcPr/>
                </a:tc>
                <a:tc>
                  <a:txBody>
                    <a:bodyPr/>
                    <a:lstStyle/>
                    <a:p>
                      <a:r>
                        <a:rPr lang="en-GB" dirty="0"/>
                        <a:t>Expected and above </a:t>
                      </a:r>
                    </a:p>
                  </a:txBody>
                  <a:tcPr/>
                </a:tc>
                <a:tc>
                  <a:txBody>
                    <a:bodyPr/>
                    <a:lstStyle/>
                    <a:p>
                      <a:r>
                        <a:rPr lang="en-GB" dirty="0"/>
                        <a:t>53%</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716192741"/>
                  </a:ext>
                </a:extLst>
              </a:tr>
            </a:tbl>
          </a:graphicData>
        </a:graphic>
      </p:graphicFrame>
    </p:spTree>
    <p:extLst>
      <p:ext uri="{BB962C8B-B14F-4D97-AF65-F5344CB8AC3E}">
        <p14:creationId xmlns:p14="http://schemas.microsoft.com/office/powerpoint/2010/main" val="24769722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children progress in reading during their time at Morda ( data here) </a:t>
            </a:r>
          </a:p>
        </p:txBody>
      </p:sp>
    </p:spTree>
    <p:extLst>
      <p:ext uri="{BB962C8B-B14F-4D97-AF65-F5344CB8AC3E}">
        <p14:creationId xmlns:p14="http://schemas.microsoft.com/office/powerpoint/2010/main" val="769415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Internal data </a:t>
            </a:r>
            <a:r>
              <a:rPr lang="en-GB" sz="2400" dirty="0"/>
              <a:t>(minimising impact of Covid-19)</a:t>
            </a:r>
            <a:endParaRPr lang="en-GB" dirty="0"/>
          </a:p>
        </p:txBody>
      </p:sp>
    </p:spTree>
    <p:extLst>
      <p:ext uri="{BB962C8B-B14F-4D97-AF65-F5344CB8AC3E}">
        <p14:creationId xmlns:p14="http://schemas.microsoft.com/office/powerpoint/2010/main" val="350198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Parental engagement</a:t>
            </a:r>
            <a:endParaRPr lang="en-GB" dirty="0"/>
          </a:p>
        </p:txBody>
      </p:sp>
      <p:sp>
        <p:nvSpPr>
          <p:cNvPr id="3" name="Content Placeholder 2"/>
          <p:cNvSpPr>
            <a:spLocks noGrp="1"/>
          </p:cNvSpPr>
          <p:nvPr>
            <p:ph idx="1"/>
          </p:nvPr>
        </p:nvSpPr>
        <p:spPr>
          <a:xfrm>
            <a:off x="838201" y="1712408"/>
            <a:ext cx="6781800" cy="4351338"/>
          </a:xfrm>
        </p:spPr>
        <p:txBody>
          <a:bodyPr>
            <a:normAutofit/>
          </a:bodyPr>
          <a:lstStyle/>
          <a:p>
            <a:r>
              <a:rPr lang="en-US" dirty="0"/>
              <a:t>Continual communication through Reading record books / Website</a:t>
            </a:r>
          </a:p>
          <a:p>
            <a:r>
              <a:rPr lang="en-US" dirty="0"/>
              <a:t>Parent Leaflets to support reading at home in KS1 – Bluebells and Daffodils </a:t>
            </a:r>
          </a:p>
          <a:p>
            <a:r>
              <a:rPr lang="en-US" b="1" dirty="0"/>
              <a:t>Reading  Workshops</a:t>
            </a:r>
            <a:r>
              <a:rPr lang="en-US" dirty="0"/>
              <a:t> for parents in Early Reading in Sep for new intake children </a:t>
            </a:r>
          </a:p>
          <a:p>
            <a:endParaRPr lang="en-US" dirty="0"/>
          </a:p>
          <a:p>
            <a:endParaRPr lang="en-GB" dirty="0"/>
          </a:p>
          <a:p>
            <a:pPr marL="457200" lvl="1" indent="0">
              <a:buNone/>
            </a:pPr>
            <a:endParaRPr lang="en-GB" dirty="0"/>
          </a:p>
        </p:txBody>
      </p:sp>
    </p:spTree>
    <p:extLst>
      <p:ext uri="{BB962C8B-B14F-4D97-AF65-F5344CB8AC3E}">
        <p14:creationId xmlns:p14="http://schemas.microsoft.com/office/powerpoint/2010/main" val="42515569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Preparing children for the next steps</a:t>
            </a:r>
          </a:p>
        </p:txBody>
      </p:sp>
      <p:sp>
        <p:nvSpPr>
          <p:cNvPr id="3" name="Content Placeholder 2"/>
          <p:cNvSpPr>
            <a:spLocks noGrp="1"/>
          </p:cNvSpPr>
          <p:nvPr>
            <p:ph idx="1"/>
          </p:nvPr>
        </p:nvSpPr>
        <p:spPr>
          <a:xfrm>
            <a:off x="838199" y="1825625"/>
            <a:ext cx="10515601" cy="4351338"/>
          </a:xfrm>
        </p:spPr>
        <p:txBody>
          <a:bodyPr>
            <a:normAutofit/>
          </a:bodyPr>
          <a:lstStyle/>
          <a:p>
            <a:r>
              <a:rPr lang="en-US" dirty="0"/>
              <a:t>Children leave school as </a:t>
            </a:r>
            <a:r>
              <a:rPr lang="en-US" b="1" i="1" dirty="0"/>
              <a:t>independent readers who read for pleasure</a:t>
            </a:r>
          </a:p>
          <a:p>
            <a:r>
              <a:rPr lang="en-US" b="1" i="1" dirty="0"/>
              <a:t>Year 6 Reading transition talks with Marches School </a:t>
            </a:r>
            <a:endParaRPr lang="en-GB" b="1" i="1" dirty="0"/>
          </a:p>
          <a:p>
            <a:pPr marL="0" indent="0">
              <a:buNone/>
            </a:pPr>
            <a:endParaRPr lang="en-GB" dirty="0"/>
          </a:p>
          <a:p>
            <a:endParaRPr lang="en-GB" dirty="0"/>
          </a:p>
        </p:txBody>
      </p:sp>
    </p:spTree>
    <p:extLst>
      <p:ext uri="{BB962C8B-B14F-4D97-AF65-F5344CB8AC3E}">
        <p14:creationId xmlns:p14="http://schemas.microsoft.com/office/powerpoint/2010/main" val="24926586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rot="1282087">
            <a:off x="9276204" y="4220872"/>
            <a:ext cx="1526521" cy="2187489"/>
          </a:xfrm>
          <a:prstGeom prst="rect">
            <a:avLst/>
          </a:prstGeom>
          <a:ln>
            <a:solidFill>
              <a:schemeClr val="tx1"/>
            </a:solidFill>
          </a:ln>
        </p:spPr>
      </p:pic>
      <p:sp>
        <p:nvSpPr>
          <p:cNvPr id="2" name="Title 1"/>
          <p:cNvSpPr>
            <a:spLocks noGrp="1"/>
          </p:cNvSpPr>
          <p:nvPr>
            <p:ph type="title"/>
          </p:nvPr>
        </p:nvSpPr>
        <p:spPr>
          <a:xfrm>
            <a:off x="546538" y="-89647"/>
            <a:ext cx="10515600" cy="1325563"/>
          </a:xfrm>
        </p:spPr>
        <p:txBody>
          <a:bodyPr/>
          <a:lstStyle/>
          <a:p>
            <a:r>
              <a:rPr lang="en-US" dirty="0"/>
              <a:t>Staff CPD &amp; Research</a:t>
            </a:r>
            <a:endParaRPr lang="en-GB" dirty="0"/>
          </a:p>
        </p:txBody>
      </p:sp>
      <p:sp>
        <p:nvSpPr>
          <p:cNvPr id="3" name="Content Placeholder 2"/>
          <p:cNvSpPr>
            <a:spLocks noGrp="1"/>
          </p:cNvSpPr>
          <p:nvPr>
            <p:ph idx="1"/>
          </p:nvPr>
        </p:nvSpPr>
        <p:spPr>
          <a:xfrm>
            <a:off x="838200" y="1703699"/>
            <a:ext cx="10515600" cy="4351338"/>
          </a:xfrm>
        </p:spPr>
        <p:txBody>
          <a:bodyPr/>
          <a:lstStyle/>
          <a:p>
            <a:pPr marL="0" indent="0">
              <a:buNone/>
            </a:pPr>
            <a:endParaRPr lang="en-US" dirty="0"/>
          </a:p>
          <a:p>
            <a:pPr marL="0" indent="0">
              <a:buNone/>
            </a:pPr>
            <a:endParaRPr lang="en-US" dirty="0"/>
          </a:p>
        </p:txBody>
      </p:sp>
      <p:sp>
        <p:nvSpPr>
          <p:cNvPr id="6" name="TextBox 5"/>
          <p:cNvSpPr txBox="1"/>
          <p:nvPr/>
        </p:nvSpPr>
        <p:spPr>
          <a:xfrm>
            <a:off x="546538" y="980551"/>
            <a:ext cx="11246069" cy="2031325"/>
          </a:xfrm>
          <a:prstGeom prst="rect">
            <a:avLst/>
          </a:prstGeom>
          <a:noFill/>
        </p:spPr>
        <p:txBody>
          <a:bodyPr wrap="square" rtlCol="0">
            <a:spAutoFit/>
          </a:bodyPr>
          <a:lstStyle/>
          <a:p>
            <a:r>
              <a:rPr lang="en-GB" dirty="0"/>
              <a:t>All KS1 staff received </a:t>
            </a:r>
            <a:r>
              <a:rPr lang="en-GB" b="1" dirty="0"/>
              <a:t>phonics training RWI</a:t>
            </a:r>
            <a:endParaRPr lang="en-GB" dirty="0"/>
          </a:p>
          <a:p>
            <a:endParaRPr lang="en-US" dirty="0"/>
          </a:p>
          <a:p>
            <a:endParaRPr lang="en-US" dirty="0"/>
          </a:p>
          <a:p>
            <a:r>
              <a:rPr lang="en-US" b="1" dirty="0"/>
              <a:t>The Reading Framework </a:t>
            </a:r>
            <a:r>
              <a:rPr lang="en-US" dirty="0"/>
              <a:t>has been used to audit and make further improvements in Early Reading in EYFS</a:t>
            </a:r>
          </a:p>
          <a:p>
            <a:endParaRPr lang="en-US" dirty="0"/>
          </a:p>
          <a:p>
            <a:r>
              <a:rPr lang="en-US" dirty="0"/>
              <a:t>Teaching </a:t>
            </a:r>
            <a:r>
              <a:rPr lang="en-US" dirty="0" err="1"/>
              <a:t>Walkthrus</a:t>
            </a:r>
            <a:r>
              <a:rPr lang="en-US" dirty="0"/>
              <a:t> – Plan for Reading – to incorporate reading within teaching and learning activities across the curriculum</a:t>
            </a:r>
          </a:p>
        </p:txBody>
      </p:sp>
      <p:pic>
        <p:nvPicPr>
          <p:cNvPr id="5" name="Picture 4"/>
          <p:cNvPicPr>
            <a:picLocks noChangeAspect="1"/>
          </p:cNvPicPr>
          <p:nvPr/>
        </p:nvPicPr>
        <p:blipFill>
          <a:blip r:embed="rId3"/>
          <a:stretch>
            <a:fillRect/>
          </a:stretch>
        </p:blipFill>
        <p:spPr>
          <a:xfrm>
            <a:off x="2868704" y="3971013"/>
            <a:ext cx="4994883" cy="2687206"/>
          </a:xfrm>
          <a:prstGeom prst="rect">
            <a:avLst/>
          </a:prstGeom>
        </p:spPr>
      </p:pic>
      <p:pic>
        <p:nvPicPr>
          <p:cNvPr id="8" name="Picture 7"/>
          <p:cNvPicPr>
            <a:picLocks noChangeAspect="1"/>
          </p:cNvPicPr>
          <p:nvPr/>
        </p:nvPicPr>
        <p:blipFill>
          <a:blip r:embed="rId4"/>
          <a:stretch>
            <a:fillRect/>
          </a:stretch>
        </p:blipFill>
        <p:spPr>
          <a:xfrm>
            <a:off x="1106539" y="4463974"/>
            <a:ext cx="1789521" cy="1246961"/>
          </a:xfrm>
          <a:prstGeom prst="rect">
            <a:avLst/>
          </a:prstGeom>
        </p:spPr>
      </p:pic>
    </p:spTree>
    <p:extLst>
      <p:ext uri="{BB962C8B-B14F-4D97-AF65-F5344CB8AC3E}">
        <p14:creationId xmlns:p14="http://schemas.microsoft.com/office/powerpoint/2010/main" val="19426073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will this subject develop in the future?</a:t>
            </a:r>
          </a:p>
        </p:txBody>
      </p:sp>
      <p:sp>
        <p:nvSpPr>
          <p:cNvPr id="3" name="Content Placeholder 2"/>
          <p:cNvSpPr>
            <a:spLocks noGrp="1"/>
          </p:cNvSpPr>
          <p:nvPr>
            <p:ph idx="1"/>
          </p:nvPr>
        </p:nvSpPr>
        <p:spPr/>
        <p:txBody>
          <a:bodyPr/>
          <a:lstStyle/>
          <a:p>
            <a:pPr marL="457200" lvl="1" indent="0">
              <a:buNone/>
            </a:pPr>
            <a:r>
              <a:rPr lang="en-GB" b="1" dirty="0"/>
              <a:t>End of key stage reading results to be in line with National and Shropshire by summer 2023 </a:t>
            </a:r>
          </a:p>
          <a:p>
            <a:pPr marL="457200" lvl="1" indent="0">
              <a:buNone/>
            </a:pPr>
            <a:r>
              <a:rPr lang="en-GB" b="1" dirty="0"/>
              <a:t>Improving parental engagement in reading in key stage 2 </a:t>
            </a:r>
          </a:p>
          <a:p>
            <a:pPr marL="457200" lvl="1" indent="0">
              <a:buNone/>
            </a:pPr>
            <a:r>
              <a:rPr lang="en-GB" b="1" dirty="0"/>
              <a:t>More author events </a:t>
            </a:r>
          </a:p>
          <a:p>
            <a:pPr marL="457200" lvl="1" indent="0">
              <a:buNone/>
            </a:pPr>
            <a:endParaRPr lang="en-GB" b="1" dirty="0"/>
          </a:p>
        </p:txBody>
      </p:sp>
    </p:spTree>
    <p:extLst>
      <p:ext uri="{BB962C8B-B14F-4D97-AF65-F5344CB8AC3E}">
        <p14:creationId xmlns:p14="http://schemas.microsoft.com/office/powerpoint/2010/main" val="4780122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2004</TotalTime>
  <Words>2726</Words>
  <Application>Microsoft Office PowerPoint</Application>
  <PresentationFormat>Widescreen</PresentationFormat>
  <Paragraphs>204</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Open Sans</vt:lpstr>
      <vt:lpstr>Office Theme</vt:lpstr>
      <vt:lpstr>     </vt:lpstr>
      <vt:lpstr>Why Reading is so important at Morda ! </vt:lpstr>
      <vt:lpstr>PowerPoint Presentation</vt:lpstr>
      <vt:lpstr>‘So please, oh please, we beg, we pray   Go throw your TV set away   And in its place you can install  A lovely bookshelf on the wall!’ </vt:lpstr>
      <vt:lpstr>Overview</vt:lpstr>
      <vt:lpstr>MORDA READING VISION </vt:lpstr>
      <vt:lpstr>IMPLEMENTATION</vt:lpstr>
      <vt:lpstr>IMPACT </vt:lpstr>
      <vt:lpstr>Our aims for the teaching of reading</vt:lpstr>
      <vt:lpstr>Progression of Reading</vt:lpstr>
      <vt:lpstr>The teaching of early reading and phonics</vt:lpstr>
      <vt:lpstr>EYFS Reading AT MORDA </vt:lpstr>
      <vt:lpstr>Early Learning Goal</vt:lpstr>
      <vt:lpstr>Story Time/ Reading Mastery </vt:lpstr>
      <vt:lpstr>The teaching of reading – Shared reading and guided reading and Reading Mastery </vt:lpstr>
      <vt:lpstr>READING MASTERY BOOKS 2021/22</vt:lpstr>
      <vt:lpstr>Assessment of reading</vt:lpstr>
      <vt:lpstr>Reading Champion </vt:lpstr>
      <vt:lpstr>Reading Champion Role 2021/ 2022</vt:lpstr>
      <vt:lpstr>PowerPoint Presentation</vt:lpstr>
      <vt:lpstr>PowerPoint Presentation</vt:lpstr>
      <vt:lpstr>PowerPoint Presentation</vt:lpstr>
      <vt:lpstr>Libraries – ‘all about books’</vt:lpstr>
      <vt:lpstr>Author visits/ Book judging</vt:lpstr>
      <vt:lpstr>World Book Days</vt:lpstr>
      <vt:lpstr>Tracking reading</vt:lpstr>
      <vt:lpstr>Year 1 Phonics screening check</vt:lpstr>
      <vt:lpstr>Covid Catch up</vt:lpstr>
      <vt:lpstr>Reading end of key stage   Teacher Assessments 2022</vt:lpstr>
      <vt:lpstr>How children progress in reading during their time at Morda ( data here) </vt:lpstr>
      <vt:lpstr>Internal data (minimising impact of Covid-19)</vt:lpstr>
      <vt:lpstr>Parental engagement</vt:lpstr>
      <vt:lpstr>Preparing children for the next steps</vt:lpstr>
      <vt:lpstr>Staff CPD &amp; Research</vt:lpstr>
      <vt:lpstr>How will this subject develop in the future?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History</dc:title>
  <dc:creator>Head Trinity CE</dc:creator>
  <cp:lastModifiedBy>Helen Chapman</cp:lastModifiedBy>
  <cp:revision>175</cp:revision>
  <cp:lastPrinted>2021-12-08T11:58:08Z</cp:lastPrinted>
  <dcterms:created xsi:type="dcterms:W3CDTF">2021-03-15T13:47:28Z</dcterms:created>
  <dcterms:modified xsi:type="dcterms:W3CDTF">2022-07-08T13:26:51Z</dcterms:modified>
</cp:coreProperties>
</file>